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7D809C0-4400-4B1E-83AA-27D4AB4D869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600" cy="29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1AA2A8B-CBC8-4612-8EB9-083113774DA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600" cy="29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F1254BD-CA36-4051-84EF-73E9F99DA9D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600" cy="29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772CB0F-067B-4C2B-86E9-5CFD00F108E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5A8FA38-F13B-4630-BAB5-37661039F63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600" cy="29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60E28E0-A620-4EAC-8D4A-2B724225874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600" cy="29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BC7603D-504D-49D8-ACC9-0700891CA00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600" cy="29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C60AD32-52B5-4AEA-A12E-777A73AE9F8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600" cy="29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891993A-9727-43F1-B8CC-EA9095BDE09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1109880" y="882360"/>
            <a:ext cx="9966600" cy="1356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2FB8F2B-9226-448B-A829-1B30045CF31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600" cy="29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315083B-F0FB-460D-AA42-B581920ABBC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600" cy="29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A09541B-9B10-433C-8B69-418950467A0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600" cy="29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4D69C1A-38C0-4393-9BBB-2CD830BA13D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600" cy="29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81CCED4-6F65-4EFF-A64E-F0C2AB29256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600" cy="29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E5E371F-8241-4E37-8083-3277E651B54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600" cy="29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ECCC066-A6A3-4A0F-8FF0-A392FDD85C5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600" cy="29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21B4049-081B-42DE-9D33-0847653696A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E071421-7C9D-467A-9312-A963A9D0F43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600" cy="29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135A917-269A-4747-8101-1545EDDF4BF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600" cy="29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15B0227-F6B4-42A9-9462-B5A9F235A6B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600" cy="29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3838995-821D-4511-9840-8D816F695AA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600" cy="29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8AC546E-2B28-4788-91F1-0E1230D503E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600" cy="29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604E267-73ED-4847-A976-78A3CE3672E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1109880" y="882360"/>
            <a:ext cx="9966600" cy="1356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78B6172-889B-4A1B-AD80-04BE317D82A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600" cy="29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74800C2-58F2-4154-977E-0499B20F1A3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600" cy="29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3EDCA6E-EA28-4866-ACCC-EDB8F73AA52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600" cy="29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44F245E-A5E4-456D-8B31-113179F6D6F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600" cy="29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4139645-CA27-4532-9863-79998B66057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600" cy="29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87E057F-B415-4974-B078-423ED029C22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600" cy="29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4CCDEF2-4A73-43C9-B51B-4BDD38E1FC9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600" cy="29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CF288DA-082C-4973-8687-EF261957CEF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600" cy="29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7A99FEB-6EA8-4B52-81A5-BC6E07B3405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1109880" y="882360"/>
            <a:ext cx="9966600" cy="1356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57F9B15-2207-45FE-B377-1E13F044938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600" cy="29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FB6511C-5F64-4131-85C9-BE934794E58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600" cy="29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C2CDDDE-F63E-4D30-8ADA-5817F44EF95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600" cy="29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9B4C825-5852-42E9-81DE-D53BFF0E971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a66a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231120" y="243720"/>
            <a:ext cx="11724120" cy="63774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Rectangle 6"/>
          <p:cNvSpPr/>
          <p:nvPr/>
        </p:nvSpPr>
        <p:spPr>
          <a:xfrm>
            <a:off x="231120" y="243720"/>
            <a:ext cx="11724120" cy="63774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109880" y="882360"/>
            <a:ext cx="9966600" cy="29257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algn="ctr">
              <a:lnSpc>
                <a:spcPct val="85000"/>
              </a:lnSpc>
              <a:buNone/>
            </a:pPr>
            <a:r>
              <a:rPr b="1" lang="el-GR" sz="7200" spc="-1" strike="noStrike" cap="all">
                <a:solidFill>
                  <a:srgbClr val="ffffff"/>
                </a:solidFill>
                <a:latin typeface="Corbel"/>
              </a:rPr>
              <a:t>Κάντε κλικ για να επεξεργαστείτε τον τίτλο υποδείγματος</a:t>
            </a:r>
            <a:endParaRPr b="0" lang="en-US" sz="7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>
          <a:xfrm>
            <a:off x="1143000" y="6223680"/>
            <a:ext cx="2328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l-GR" sz="1200" spc="-1" strike="noStrike">
                <a:solidFill>
                  <a:srgbClr val="ffffff"/>
                </a:solidFill>
                <a:latin typeface="Corbel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l-GR" sz="1200" spc="-1" strike="noStrike">
                <a:solidFill>
                  <a:srgbClr val="ffffff"/>
                </a:solidFill>
                <a:latin typeface="Corbel"/>
              </a:rPr>
              <a:t>&lt;ημερομηνία/ώρα&gt;</a:t>
            </a:r>
            <a:endParaRPr b="0" lang="el-GR" sz="1200" spc="-1" strike="noStrike"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>
          <a:xfrm>
            <a:off x="3949200" y="6223680"/>
            <a:ext cx="4717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el-GR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l-GR" sz="1400" spc="-1" strike="noStrike">
                <a:latin typeface="Times New Roman"/>
              </a:rPr>
              <a:t>&lt;υποσέλιδο&gt;</a:t>
            </a:r>
            <a:endParaRPr b="0" lang="el-GR" sz="1400" spc="-1" strike="noStrike"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>
          <a:xfrm>
            <a:off x="9329400" y="6223680"/>
            <a:ext cx="17056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el-GR" sz="1200" spc="-1" strike="noStrike">
                <a:solidFill>
                  <a:srgbClr val="ffffff"/>
                </a:solidFill>
                <a:latin typeface="Corbe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CAFB89D-16B7-49A6-8F5B-C5BD0D228D49}" type="slidenum">
              <a:rPr b="0" lang="el-GR" sz="1200" spc="-1" strike="noStrike">
                <a:solidFill>
                  <a:srgbClr val="ffffff"/>
                </a:solidFill>
                <a:latin typeface="Corbel"/>
              </a:rPr>
              <a:t>&lt;αριθμός&gt;</a:t>
            </a:fld>
            <a:endParaRPr b="0" lang="el-GR" sz="1200" spc="-1" strike="noStrike">
              <a:latin typeface="Times New Roman"/>
            </a:endParaRPr>
          </a:p>
        </p:txBody>
      </p:sp>
      <p:sp>
        <p:nvSpPr>
          <p:cNvPr id="6" name="Straight Connector 7"/>
          <p:cNvSpPr/>
          <p:nvPr/>
        </p:nvSpPr>
        <p:spPr>
          <a:xfrm>
            <a:off x="1978560" y="3733560"/>
            <a:ext cx="8229600" cy="360"/>
          </a:xfrm>
          <a:prstGeom prst="line">
            <a:avLst/>
          </a:prstGeom>
          <a:ln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4a66ac"/>
                </a:solidFill>
                <a:latin typeface="Corbel"/>
              </a:rPr>
              <a:t>Πατήστε για επεξεργασία της μορφής κειμένου διάρθρωσης</a:t>
            </a: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4a66ac"/>
                </a:solidFill>
                <a:latin typeface="Corbel"/>
              </a:rPr>
              <a:t>Δεύτερο επίπεδο διάρθρωσης</a:t>
            </a:r>
            <a:endParaRPr b="0" lang="en-US" sz="1800" spc="-1" strike="noStrike">
              <a:solidFill>
                <a:srgbClr val="4a66ac"/>
              </a:solidFill>
              <a:latin typeface="Corbe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4a66ac"/>
                </a:solidFill>
                <a:latin typeface="Corbel"/>
              </a:rPr>
              <a:t>Τρίτο επίπεδο διάρθρωσης</a:t>
            </a:r>
            <a:endParaRPr b="0" lang="en-US" sz="1600" spc="-1" strike="noStrike">
              <a:solidFill>
                <a:srgbClr val="4a66ac"/>
              </a:solidFill>
              <a:latin typeface="Corbe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4a66ac"/>
                </a:solidFill>
                <a:latin typeface="Corbel"/>
              </a:rPr>
              <a:t>Τέταρτο επίπεδο διάρθρωσης</a:t>
            </a:r>
            <a:endParaRPr b="0" lang="en-US" sz="1600" spc="-1" strike="noStrike">
              <a:solidFill>
                <a:srgbClr val="4a66ac"/>
              </a:solidFill>
              <a:latin typeface="Corbe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a66ac"/>
                </a:solidFill>
                <a:latin typeface="Corbel"/>
              </a:rPr>
              <a:t>Πέμπτο επίπεδο διάρθρωσης</a:t>
            </a:r>
            <a:endParaRPr b="0" lang="en-US" sz="2000" spc="-1" strike="noStrike">
              <a:solidFill>
                <a:srgbClr val="4a66ac"/>
              </a:solidFill>
              <a:latin typeface="Corbe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a66ac"/>
                </a:solidFill>
                <a:latin typeface="Corbel"/>
              </a:rPr>
              <a:t>Έκτο επίπεδο διάρθρωσης</a:t>
            </a:r>
            <a:endParaRPr b="0" lang="en-US" sz="2000" spc="-1" strike="noStrike">
              <a:solidFill>
                <a:srgbClr val="4a66ac"/>
              </a:solidFill>
              <a:latin typeface="Corbe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a66ac"/>
                </a:solidFill>
                <a:latin typeface="Corbel"/>
              </a:rPr>
              <a:t>Έβδομο επίπεδο διάρθρωσης</a:t>
            </a:r>
            <a:endParaRPr b="0" lang="en-US" sz="2000" spc="-1" strike="noStrike">
              <a:solidFill>
                <a:srgbClr val="4a66ac"/>
              </a:solidFill>
              <a:latin typeface="Corb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a66a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6"/>
          <p:cNvSpPr/>
          <p:nvPr/>
        </p:nvSpPr>
        <p:spPr>
          <a:xfrm>
            <a:off x="231120" y="243720"/>
            <a:ext cx="11724120" cy="63774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el-GR" sz="4400" spc="-1" strike="noStrike">
                <a:solidFill>
                  <a:srgbClr val="4a66ac"/>
                </a:solidFill>
                <a:latin typeface="Corbel"/>
              </a:rPr>
              <a:t>Κάντε κλικ για να επεξεργαστείτε τον τίτλο υποδείγματος</a:t>
            </a:r>
            <a:endParaRPr b="0" lang="en-US" sz="4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9872640" cy="4038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Font typeface="Corbel"/>
              <a:buChar char="•"/>
            </a:pPr>
            <a:r>
              <a:rPr b="0" lang="el-GR" sz="2200" spc="-1" strike="noStrike">
                <a:solidFill>
                  <a:srgbClr val="4a66ac"/>
                </a:solidFill>
                <a:latin typeface="Corbel"/>
              </a:rPr>
              <a:t>Στυλ κειμένου υποδείγματος</a:t>
            </a: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  <a:p>
            <a:pPr lvl="1" marL="457200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SzPct val="80000"/>
              <a:buFont typeface="Corbel"/>
              <a:buChar char="•"/>
            </a:pPr>
            <a:r>
              <a:rPr b="0" lang="el-GR" sz="2000" spc="-1" strike="noStrike">
                <a:solidFill>
                  <a:srgbClr val="4a66ac"/>
                </a:solidFill>
                <a:latin typeface="Corbel"/>
              </a:rPr>
              <a:t>Δεύτερο επίπεδο</a:t>
            </a:r>
            <a:endParaRPr b="0" lang="en-US" sz="2000" spc="-1" strike="noStrike">
              <a:solidFill>
                <a:srgbClr val="4a66ac"/>
              </a:solidFill>
              <a:latin typeface="Corbel"/>
            </a:endParaRPr>
          </a:p>
          <a:p>
            <a:pPr lvl="2" marL="731520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SzPct val="80000"/>
              <a:buFont typeface="Corbel"/>
              <a:buChar char="•"/>
            </a:pPr>
            <a:r>
              <a:rPr b="0" lang="el-GR" sz="1800" spc="-1" strike="noStrike">
                <a:solidFill>
                  <a:srgbClr val="4a66ac"/>
                </a:solidFill>
                <a:latin typeface="Corbel"/>
              </a:rPr>
              <a:t>Τρίτο επίπεδο</a:t>
            </a:r>
            <a:endParaRPr b="0" lang="en-US" sz="1800" spc="-1" strike="noStrike">
              <a:solidFill>
                <a:srgbClr val="4a66ac"/>
              </a:solidFill>
              <a:latin typeface="Corbel"/>
            </a:endParaRPr>
          </a:p>
          <a:p>
            <a:pPr lvl="3" marL="1005840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SzPct val="80000"/>
              <a:buFont typeface="Corbel"/>
              <a:buChar char="•"/>
            </a:pPr>
            <a:r>
              <a:rPr b="0" lang="el-GR" sz="1600" spc="-1" strike="noStrike">
                <a:solidFill>
                  <a:srgbClr val="4a66ac"/>
                </a:solidFill>
                <a:latin typeface="Corbel"/>
              </a:rPr>
              <a:t>Τέταρτο επίπεδο</a:t>
            </a:r>
            <a:endParaRPr b="0" lang="en-US" sz="1600" spc="-1" strike="noStrike">
              <a:solidFill>
                <a:srgbClr val="4a66ac"/>
              </a:solidFill>
              <a:latin typeface="Corbel"/>
            </a:endParaRPr>
          </a:p>
          <a:p>
            <a:pPr lvl="4" marL="1280160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SzPct val="80000"/>
              <a:buFont typeface="Corbel"/>
              <a:buChar char="•"/>
            </a:pPr>
            <a:r>
              <a:rPr b="0" lang="el-GR" sz="1600" spc="-1" strike="noStrike">
                <a:solidFill>
                  <a:srgbClr val="4a66ac"/>
                </a:solidFill>
                <a:latin typeface="Corbel"/>
              </a:rPr>
              <a:t>Πέμπτο επίπεδο</a:t>
            </a:r>
            <a:endParaRPr b="0" lang="en-US" sz="16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dt" idx="4"/>
          </p:nvPr>
        </p:nvSpPr>
        <p:spPr>
          <a:xfrm>
            <a:off x="1143000" y="6223680"/>
            <a:ext cx="2328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l-GR" sz="1200" spc="-1" strike="noStrike">
                <a:solidFill>
                  <a:srgbClr val="4a66ac"/>
                </a:solidFill>
                <a:latin typeface="Corbel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l-GR" sz="1200" spc="-1" strike="noStrike">
                <a:solidFill>
                  <a:srgbClr val="4a66ac"/>
                </a:solidFill>
                <a:latin typeface="Corbel"/>
              </a:rPr>
              <a:t>&lt;ημερομηνία/ώρα&gt;</a:t>
            </a:r>
            <a:endParaRPr b="0" lang="el-GR" sz="1200" spc="-1" strike="noStrike"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ftr" idx="5"/>
          </p:nvPr>
        </p:nvSpPr>
        <p:spPr>
          <a:xfrm>
            <a:off x="3949200" y="6223680"/>
            <a:ext cx="4717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el-GR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l-GR" sz="1400" spc="-1" strike="noStrike">
                <a:latin typeface="Times New Roman"/>
              </a:rPr>
              <a:t>&lt;υποσέλιδο&gt;</a:t>
            </a:r>
            <a:endParaRPr b="0" lang="el-GR" sz="1400" spc="-1" strike="noStrike"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sldNum" idx="6"/>
          </p:nvPr>
        </p:nvSpPr>
        <p:spPr>
          <a:xfrm>
            <a:off x="9329400" y="6223680"/>
            <a:ext cx="17056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el-GR" sz="1200" spc="-1" strike="noStrike">
                <a:solidFill>
                  <a:srgbClr val="4a66ac"/>
                </a:solidFill>
                <a:latin typeface="Corbe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2EF0BEA-748C-4CD3-AE17-3295C744A227}" type="slidenum">
              <a:rPr b="0" lang="el-GR" sz="1200" spc="-1" strike="noStrike">
                <a:solidFill>
                  <a:srgbClr val="4a66ac"/>
                </a:solidFill>
                <a:latin typeface="Corbel"/>
              </a:rPr>
              <a:t>&lt;αριθμός&gt;</a:t>
            </a:fld>
            <a:endParaRPr b="0" lang="el-G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a66a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6"/>
          <p:cNvSpPr/>
          <p:nvPr/>
        </p:nvSpPr>
        <p:spPr>
          <a:xfrm>
            <a:off x="231120" y="243720"/>
            <a:ext cx="11724120" cy="63774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el-GR" sz="4400" spc="-1" strike="noStrike">
                <a:solidFill>
                  <a:srgbClr val="4a66ac"/>
                </a:solidFill>
                <a:latin typeface="Corbel"/>
              </a:rPr>
              <a:t>Κάντε κλικ για να επεξεργαστείτε τον τίτλο υποδείγματος</a:t>
            </a:r>
            <a:endParaRPr b="0" lang="en-US" sz="4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4754520" cy="4023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Font typeface="Corbel"/>
              <a:buChar char="•"/>
            </a:pPr>
            <a:r>
              <a:rPr b="0" lang="el-GR" sz="2200" spc="-1" strike="noStrike">
                <a:solidFill>
                  <a:srgbClr val="4a66ac"/>
                </a:solidFill>
                <a:latin typeface="Corbel"/>
              </a:rPr>
              <a:t>Στυλ κειμένου υποδείγματος</a:t>
            </a: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  <a:p>
            <a:pPr lvl="1" marL="457200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SzPct val="80000"/>
              <a:buFont typeface="Corbel"/>
              <a:buChar char="•"/>
            </a:pPr>
            <a:r>
              <a:rPr b="0" lang="el-GR" sz="2000" spc="-1" strike="noStrike">
                <a:solidFill>
                  <a:srgbClr val="4a66ac"/>
                </a:solidFill>
                <a:latin typeface="Corbel"/>
              </a:rPr>
              <a:t>Δεύτερο επίπεδο</a:t>
            </a:r>
            <a:endParaRPr b="0" lang="en-US" sz="2000" spc="-1" strike="noStrike">
              <a:solidFill>
                <a:srgbClr val="4a66ac"/>
              </a:solidFill>
              <a:latin typeface="Corbel"/>
            </a:endParaRPr>
          </a:p>
          <a:p>
            <a:pPr lvl="2" marL="731520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SzPct val="80000"/>
              <a:buFont typeface="Corbel"/>
              <a:buChar char="•"/>
            </a:pPr>
            <a:r>
              <a:rPr b="0" lang="el-GR" sz="1800" spc="-1" strike="noStrike">
                <a:solidFill>
                  <a:srgbClr val="4a66ac"/>
                </a:solidFill>
                <a:latin typeface="Corbel"/>
              </a:rPr>
              <a:t>Τρίτο επίπεδο</a:t>
            </a:r>
            <a:endParaRPr b="0" lang="en-US" sz="1800" spc="-1" strike="noStrike">
              <a:solidFill>
                <a:srgbClr val="4a66ac"/>
              </a:solidFill>
              <a:latin typeface="Corbel"/>
            </a:endParaRPr>
          </a:p>
          <a:p>
            <a:pPr lvl="3" marL="1005840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SzPct val="80000"/>
              <a:buFont typeface="Corbel"/>
              <a:buChar char="•"/>
            </a:pPr>
            <a:r>
              <a:rPr b="0" lang="el-GR" sz="1600" spc="-1" strike="noStrike">
                <a:solidFill>
                  <a:srgbClr val="4a66ac"/>
                </a:solidFill>
                <a:latin typeface="Corbel"/>
              </a:rPr>
              <a:t>Τέταρτο επίπεδο</a:t>
            </a:r>
            <a:endParaRPr b="0" lang="en-US" sz="1600" spc="-1" strike="noStrike">
              <a:solidFill>
                <a:srgbClr val="4a66ac"/>
              </a:solidFill>
              <a:latin typeface="Corbel"/>
            </a:endParaRPr>
          </a:p>
          <a:p>
            <a:pPr lvl="4" marL="1280160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SzPct val="80000"/>
              <a:buFont typeface="Corbel"/>
              <a:buChar char="•"/>
            </a:pPr>
            <a:r>
              <a:rPr b="0" lang="el-GR" sz="1600" spc="-1" strike="noStrike">
                <a:solidFill>
                  <a:srgbClr val="4a66ac"/>
                </a:solidFill>
                <a:latin typeface="Corbel"/>
              </a:rPr>
              <a:t>Πέμπτο επίπεδο</a:t>
            </a:r>
            <a:endParaRPr b="0" lang="en-US" sz="16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67600" y="2057400"/>
            <a:ext cx="4754520" cy="4023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Font typeface="Corbel"/>
              <a:buChar char="•"/>
            </a:pPr>
            <a:r>
              <a:rPr b="0" lang="el-GR" sz="2200" spc="-1" strike="noStrike">
                <a:solidFill>
                  <a:srgbClr val="4a66ac"/>
                </a:solidFill>
                <a:latin typeface="Corbel"/>
              </a:rPr>
              <a:t>Στυλ κειμένου υποδείγματος</a:t>
            </a:r>
            <a:endParaRPr b="0" lang="en-US" sz="2200" spc="-1" strike="noStrike">
              <a:solidFill>
                <a:srgbClr val="4a66ac"/>
              </a:solidFill>
              <a:latin typeface="Corbel"/>
            </a:endParaRPr>
          </a:p>
          <a:p>
            <a:pPr lvl="1" marL="457200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SzPct val="80000"/>
              <a:buFont typeface="Corbel"/>
              <a:buChar char="•"/>
            </a:pPr>
            <a:r>
              <a:rPr b="0" lang="el-GR" sz="2000" spc="-1" strike="noStrike">
                <a:solidFill>
                  <a:srgbClr val="4a66ac"/>
                </a:solidFill>
                <a:latin typeface="Corbel"/>
              </a:rPr>
              <a:t>Δεύτερο επίπεδο</a:t>
            </a:r>
            <a:endParaRPr b="0" lang="en-US" sz="2000" spc="-1" strike="noStrike">
              <a:solidFill>
                <a:srgbClr val="4a66ac"/>
              </a:solidFill>
              <a:latin typeface="Corbel"/>
            </a:endParaRPr>
          </a:p>
          <a:p>
            <a:pPr lvl="2" marL="731520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SzPct val="80000"/>
              <a:buFont typeface="Corbel"/>
              <a:buChar char="•"/>
            </a:pPr>
            <a:r>
              <a:rPr b="0" lang="el-GR" sz="1800" spc="-1" strike="noStrike">
                <a:solidFill>
                  <a:srgbClr val="4a66ac"/>
                </a:solidFill>
                <a:latin typeface="Corbel"/>
              </a:rPr>
              <a:t>Τρίτο επίπεδο</a:t>
            </a:r>
            <a:endParaRPr b="0" lang="en-US" sz="1800" spc="-1" strike="noStrike">
              <a:solidFill>
                <a:srgbClr val="4a66ac"/>
              </a:solidFill>
              <a:latin typeface="Corbel"/>
            </a:endParaRPr>
          </a:p>
          <a:p>
            <a:pPr lvl="3" marL="1005840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SzPct val="80000"/>
              <a:buFont typeface="Corbel"/>
              <a:buChar char="•"/>
            </a:pPr>
            <a:r>
              <a:rPr b="0" lang="el-GR" sz="1600" spc="-1" strike="noStrike">
                <a:solidFill>
                  <a:srgbClr val="4a66ac"/>
                </a:solidFill>
                <a:latin typeface="Corbel"/>
              </a:rPr>
              <a:t>Τέταρτο επίπεδο</a:t>
            </a:r>
            <a:endParaRPr b="0" lang="en-US" sz="1600" spc="-1" strike="noStrike">
              <a:solidFill>
                <a:srgbClr val="4a66ac"/>
              </a:solidFill>
              <a:latin typeface="Corbel"/>
            </a:endParaRPr>
          </a:p>
          <a:p>
            <a:pPr lvl="4" marL="1280160" indent="-18288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SzPct val="80000"/>
              <a:buFont typeface="Corbel"/>
              <a:buChar char="•"/>
            </a:pPr>
            <a:r>
              <a:rPr b="0" lang="el-GR" sz="1600" spc="-1" strike="noStrike">
                <a:solidFill>
                  <a:srgbClr val="4a66ac"/>
                </a:solidFill>
                <a:latin typeface="Corbel"/>
              </a:rPr>
              <a:t>Πέμπτο επίπεδο</a:t>
            </a:r>
            <a:endParaRPr b="0" lang="en-US" sz="1600" spc="-1" strike="noStrike">
              <a:solidFill>
                <a:srgbClr val="4a66ac"/>
              </a:solidFill>
              <a:latin typeface="Corbe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dt" idx="7"/>
          </p:nvPr>
        </p:nvSpPr>
        <p:spPr>
          <a:xfrm>
            <a:off x="1143000" y="6223680"/>
            <a:ext cx="2328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l-GR" sz="1200" spc="-1" strike="noStrike">
                <a:solidFill>
                  <a:srgbClr val="4a66ac"/>
                </a:solidFill>
                <a:latin typeface="Corbel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l-GR" sz="1200" spc="-1" strike="noStrike">
                <a:solidFill>
                  <a:srgbClr val="4a66ac"/>
                </a:solidFill>
                <a:latin typeface="Corbel"/>
              </a:rPr>
              <a:t>&lt;ημερομηνία/ώρα&gt;</a:t>
            </a:r>
            <a:endParaRPr b="0" lang="el-GR" sz="1200" spc="-1" strike="noStrike">
              <a:latin typeface="Times New Roman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ftr" idx="8"/>
          </p:nvPr>
        </p:nvSpPr>
        <p:spPr>
          <a:xfrm>
            <a:off x="3949200" y="6223680"/>
            <a:ext cx="4717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el-GR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l-GR" sz="1400" spc="-1" strike="noStrike">
                <a:latin typeface="Times New Roman"/>
              </a:rPr>
              <a:t>&lt;υποσέλιδο&gt;</a:t>
            </a:r>
            <a:endParaRPr b="0" lang="el-GR" sz="1400" spc="-1" strike="noStrike">
              <a:latin typeface="Times New Roman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sldNum" idx="9"/>
          </p:nvPr>
        </p:nvSpPr>
        <p:spPr>
          <a:xfrm>
            <a:off x="9329400" y="6223680"/>
            <a:ext cx="17056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el-GR" sz="1200" spc="-1" strike="noStrike">
                <a:solidFill>
                  <a:srgbClr val="4a66ac"/>
                </a:solidFill>
                <a:latin typeface="Corbe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5866DBE-71C8-4D2A-BC01-25C28AB60F6A}" type="slidenum">
              <a:rPr b="0" lang="el-GR" sz="1200" spc="-1" strike="noStrike">
                <a:solidFill>
                  <a:srgbClr val="4a66ac"/>
                </a:solidFill>
                <a:latin typeface="Corbel"/>
              </a:rPr>
              <a:t>&lt;αριθμός&gt;</a:t>
            </a:fld>
            <a:endParaRPr b="0" lang="el-G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8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8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857880" y="1168920"/>
            <a:ext cx="9954360" cy="2384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0000"/>
          </a:bodyPr>
          <a:p>
            <a:pPr algn="ctr">
              <a:lnSpc>
                <a:spcPct val="85000"/>
              </a:lnSpc>
              <a:buNone/>
            </a:pPr>
            <a:r>
              <a:rPr b="1" lang="el-GR" sz="5400" spc="-1" strike="noStrike" cap="all">
                <a:solidFill>
                  <a:srgbClr val="ffffff"/>
                </a:solidFill>
                <a:latin typeface="Corbel"/>
              </a:rPr>
              <a:t>ΔΙΚΑΙΩΜΑΤΑ ΤΩΝ ΓΥΝΑΙΚΩΝ ΤΗΝ ΠΕΡΙΟΔΟ ΤΗΣ ΒΙΟΜΗΧΑΝΙΚΗΣ ΕΠΑΝΑΣΤΑΣΗΣ</a:t>
            </a:r>
            <a:endParaRPr b="0" lang="en-US" sz="5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1506960" y="4044240"/>
            <a:ext cx="7766640" cy="810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algn="ctr">
              <a:lnSpc>
                <a:spcPct val="90000"/>
              </a:lnSpc>
              <a:spcBef>
                <a:spcPts val="1400"/>
              </a:spcBef>
              <a:buNone/>
              <a:tabLst>
                <a:tab algn="l" pos="0"/>
              </a:tabLst>
            </a:pPr>
            <a:r>
              <a:rPr b="0" lang="el-GR" sz="3200" spc="-1" strike="noStrike">
                <a:solidFill>
                  <a:srgbClr val="072c62"/>
                </a:solidFill>
                <a:latin typeface="Corbel"/>
              </a:rPr>
              <a:t>Εμμέλεια Αλεξάκη Γ1</a:t>
            </a:r>
            <a:endParaRPr b="0" lang="el-G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1143000" y="424080"/>
            <a:ext cx="9875160" cy="1159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el-GR" sz="4400" spc="-1" strike="noStrike">
                <a:solidFill>
                  <a:srgbClr val="4a66ac"/>
                </a:solidFill>
                <a:latin typeface="Corbel"/>
              </a:rPr>
              <a:t>ΠΗΓΕΣ</a:t>
            </a:r>
            <a:endParaRPr b="0" lang="en-US" sz="4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1143000" y="1583640"/>
            <a:ext cx="9872640" cy="4511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Font typeface="Corbel"/>
              <a:buChar char="•"/>
            </a:pPr>
            <a:r>
              <a:rPr b="0" lang="en-US" sz="2400" spc="-1" strike="noStrike">
                <a:solidFill>
                  <a:srgbClr val="4a66ac"/>
                </a:solidFill>
                <a:latin typeface="Corbel"/>
              </a:rPr>
              <a:t>https://el.wikipedia.org/wiki/%CE%92%CE%B9%CE%BF%CE%BC%CE%B7%CF%87%CE%B1%CE%BD%CE%B9%CE%BA%CE%AE_%CE%B5%CF%80%CE%B1%CE%BD%CE%AC%CF%83%CF%84%CE%B1%CF%83%CE%B</a:t>
            </a:r>
            <a:r>
              <a:rPr b="0" lang="el-GR" sz="2400" spc="-1" strike="noStrike">
                <a:solidFill>
                  <a:srgbClr val="4a66ac"/>
                </a:solidFill>
                <a:latin typeface="Corbel"/>
              </a:rPr>
              <a:t>7</a:t>
            </a:r>
            <a:endParaRPr b="0" lang="en-US" sz="2400" spc="-1" strike="noStrike">
              <a:solidFill>
                <a:srgbClr val="4a66ac"/>
              </a:solidFill>
              <a:latin typeface="Corbel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Font typeface="Corbel"/>
              <a:buChar char="•"/>
            </a:pPr>
            <a:r>
              <a:rPr b="0" lang="en-US" sz="2400" spc="-1" strike="noStrike">
                <a:solidFill>
                  <a:srgbClr val="4a66ac"/>
                </a:solidFill>
                <a:latin typeface="Corbel"/>
              </a:rPr>
              <a:t>https://scriptamanent.online/%CE%97-%CE%99%CF%83%CF%84%CE%BF%CF%81%CE%AF%CE%B1-%CF%84%CE%B7%CF%82-%CE%92%CE%B9%CE%BF%CE%BC%CE%B7%CF%87%CE%B1%CE%BD%CE%B9%CE%</a:t>
            </a:r>
            <a:endParaRPr b="0" lang="en-US" sz="2400" spc="-1" strike="noStrike">
              <a:solidFill>
                <a:srgbClr val="4a66ac"/>
              </a:solidFill>
              <a:latin typeface="Corbel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Font typeface="Corbel"/>
              <a:buChar char="•"/>
            </a:pPr>
            <a:r>
              <a:rPr b="0" lang="en-US" sz="2400" spc="-1" strike="noStrike">
                <a:solidFill>
                  <a:srgbClr val="4a66ac"/>
                </a:solidFill>
                <a:latin typeface="Corbel"/>
              </a:rPr>
              <a:t>https://images.search.yahoo.com/search/images;_ylt=AwrFDl4DeudpQAIA6llXNyoA;_ylu=Y29sbwNiZjEEcG9zAzEEdnRpZAMEc2VjA3BpdnM-?p=%CE%B2%CE%B9%CE%BF%CE%BC%CE%B7%CF%87%CE%B1%CE%BD%CE%B9</a:t>
            </a:r>
            <a:endParaRPr b="0" lang="en-US" sz="2400" spc="-1" strike="noStrike">
              <a:solidFill>
                <a:srgbClr val="4a66ac"/>
              </a:solidFill>
              <a:latin typeface="Corb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1109880" y="989640"/>
            <a:ext cx="9966600" cy="2818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algn="ctr">
              <a:lnSpc>
                <a:spcPct val="85000"/>
              </a:lnSpc>
              <a:buNone/>
            </a:pPr>
            <a:r>
              <a:rPr b="1" lang="el-GR" sz="7200" spc="-1" strike="noStrike" cap="all">
                <a:solidFill>
                  <a:srgbClr val="ffffff"/>
                </a:solidFill>
                <a:latin typeface="Corbel"/>
              </a:rPr>
              <a:t>ευχαριστω</a:t>
            </a:r>
            <a:endParaRPr b="0" lang="en-US" sz="72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el-GR" sz="4400" spc="-1" strike="noStrike">
                <a:solidFill>
                  <a:srgbClr val="4a66ac"/>
                </a:solidFill>
                <a:latin typeface="Corbel"/>
              </a:rPr>
              <a:t>ΠΕΡΙΕΧΟΜΕΝΑ</a:t>
            </a:r>
            <a:endParaRPr b="0" lang="en-US" sz="4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1140480" y="2057400"/>
            <a:ext cx="9875160" cy="4038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182880" algn="ctr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Font typeface="Corbel"/>
              <a:buChar char="•"/>
            </a:pPr>
            <a:r>
              <a:rPr b="0" lang="el-GR" sz="2400" spc="-1" strike="noStrike">
                <a:solidFill>
                  <a:srgbClr val="4a66ac"/>
                </a:solidFill>
                <a:latin typeface="Corbel"/>
              </a:rPr>
              <a:t>Τι ήταν η βιομηχανική επανάσταση</a:t>
            </a:r>
            <a:endParaRPr b="0" lang="en-US" sz="2400" spc="-1" strike="noStrike">
              <a:solidFill>
                <a:srgbClr val="4a66ac"/>
              </a:solidFill>
              <a:latin typeface="Corbel"/>
            </a:endParaRPr>
          </a:p>
          <a:p>
            <a:pPr marL="228600" indent="-182880" algn="ctr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Font typeface="Corbel"/>
              <a:buChar char="•"/>
            </a:pPr>
            <a:r>
              <a:rPr b="0" lang="el-GR" sz="2400" spc="-1" strike="noStrike">
                <a:solidFill>
                  <a:srgbClr val="4a66ac"/>
                </a:solidFill>
                <a:latin typeface="Corbel"/>
              </a:rPr>
              <a:t>Ο ρόλος των γυναικών τότε</a:t>
            </a:r>
            <a:endParaRPr b="0" lang="en-US" sz="2400" spc="-1" strike="noStrike">
              <a:solidFill>
                <a:srgbClr val="4a66ac"/>
              </a:solidFill>
              <a:latin typeface="Corbel"/>
            </a:endParaRPr>
          </a:p>
          <a:p>
            <a:pPr marL="228600" indent="-182880" algn="ctr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Font typeface="Corbel"/>
              <a:buChar char="•"/>
            </a:pPr>
            <a:r>
              <a:rPr b="0" lang="el-GR" sz="2400" spc="-1" strike="noStrike">
                <a:solidFill>
                  <a:srgbClr val="4a66ac"/>
                </a:solidFill>
                <a:latin typeface="Corbel"/>
              </a:rPr>
              <a:t>Οι συνθήκες εργασίας</a:t>
            </a:r>
            <a:endParaRPr b="0" lang="en-US" sz="2400" spc="-1" strike="noStrike">
              <a:solidFill>
                <a:srgbClr val="4a66ac"/>
              </a:solidFill>
              <a:latin typeface="Corbel"/>
            </a:endParaRPr>
          </a:p>
          <a:p>
            <a:pPr marL="228600" indent="-182880" algn="ctr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Font typeface="Corbel"/>
              <a:buChar char="•"/>
            </a:pPr>
            <a:r>
              <a:rPr b="0" lang="el-GR" sz="2400" spc="-1" strike="noStrike">
                <a:solidFill>
                  <a:srgbClr val="4a66ac"/>
                </a:solidFill>
                <a:latin typeface="Corbel"/>
              </a:rPr>
              <a:t>Τα νομικά δικαιώματά τους</a:t>
            </a:r>
            <a:endParaRPr b="0" lang="en-US" sz="2400" spc="-1" strike="noStrike">
              <a:solidFill>
                <a:srgbClr val="4a66ac"/>
              </a:solidFill>
              <a:latin typeface="Corbel"/>
            </a:endParaRPr>
          </a:p>
          <a:p>
            <a:pPr marL="228600" indent="-182880" algn="ctr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Font typeface="Corbel"/>
              <a:buChar char="•"/>
            </a:pPr>
            <a:r>
              <a:rPr b="0" lang="el-GR" sz="2400" spc="-1" strike="noStrike">
                <a:solidFill>
                  <a:srgbClr val="4a66ac"/>
                </a:solidFill>
                <a:latin typeface="Corbel"/>
              </a:rPr>
              <a:t>Η εκπαίδευση των γυναικών </a:t>
            </a:r>
            <a:endParaRPr b="0" lang="en-US" sz="2400" spc="-1" strike="noStrike">
              <a:solidFill>
                <a:srgbClr val="4a66ac"/>
              </a:solidFill>
              <a:latin typeface="Corbel"/>
            </a:endParaRPr>
          </a:p>
          <a:p>
            <a:pPr marL="228600" indent="-182880" algn="ctr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Font typeface="Corbel"/>
              <a:buChar char="•"/>
            </a:pPr>
            <a:r>
              <a:rPr b="0" lang="el-GR" sz="2400" spc="-1" strike="noStrike">
                <a:solidFill>
                  <a:srgbClr val="4a66ac"/>
                </a:solidFill>
                <a:latin typeface="Corbel"/>
              </a:rPr>
              <a:t>Οι αγώνες των γυναικών για δικαιώματα</a:t>
            </a:r>
            <a:endParaRPr b="0" lang="en-US" sz="2400" spc="-1" strike="noStrike">
              <a:solidFill>
                <a:srgbClr val="4a66ac"/>
              </a:solidFill>
              <a:latin typeface="Corbel"/>
            </a:endParaRPr>
          </a:p>
          <a:p>
            <a:pPr marL="228600" indent="-182880" algn="ctr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Font typeface="Corbel"/>
              <a:buChar char="•"/>
            </a:pPr>
            <a:r>
              <a:rPr b="0" lang="el-GR" sz="2400" spc="-1" strike="noStrike">
                <a:solidFill>
                  <a:srgbClr val="4a66ac"/>
                </a:solidFill>
                <a:latin typeface="Corbel"/>
              </a:rPr>
              <a:t>Τα αποτελέσματα</a:t>
            </a:r>
            <a:endParaRPr b="0" lang="en-US" sz="2400" spc="-1" strike="noStrike">
              <a:solidFill>
                <a:srgbClr val="4a66ac"/>
              </a:solidFill>
              <a:latin typeface="Corbel"/>
            </a:endParaRPr>
          </a:p>
          <a:p>
            <a:pPr algn="ctr">
              <a:lnSpc>
                <a:spcPct val="90000"/>
              </a:lnSpc>
              <a:spcBef>
                <a:spcPts val="1400"/>
              </a:spcBef>
              <a:buNone/>
            </a:pPr>
            <a:endParaRPr b="0" lang="en-US" sz="2400" spc="-1" strike="noStrike">
              <a:solidFill>
                <a:srgbClr val="4a66ac"/>
              </a:solidFill>
              <a:latin typeface="Corbel"/>
            </a:endParaRPr>
          </a:p>
          <a:p>
            <a:pPr algn="ctr">
              <a:lnSpc>
                <a:spcPct val="90000"/>
              </a:lnSpc>
              <a:spcBef>
                <a:spcPts val="1400"/>
              </a:spcBef>
              <a:buNone/>
            </a:pPr>
            <a:endParaRPr b="0" lang="en-US" sz="2400" spc="-1" strike="noStrike">
              <a:solidFill>
                <a:srgbClr val="4a66ac"/>
              </a:solidFill>
              <a:latin typeface="Corbel"/>
            </a:endParaRPr>
          </a:p>
          <a:p>
            <a:pPr algn="ctr">
              <a:lnSpc>
                <a:spcPct val="90000"/>
              </a:lnSpc>
              <a:spcBef>
                <a:spcPts val="1400"/>
              </a:spcBef>
              <a:buNone/>
            </a:pPr>
            <a:endParaRPr b="0" lang="en-US" sz="2400" spc="-1" strike="noStrike">
              <a:solidFill>
                <a:srgbClr val="4a66ac"/>
              </a:solidFill>
              <a:latin typeface="Corb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el-GR" sz="4400" spc="-1" strike="noStrike">
                <a:solidFill>
                  <a:srgbClr val="4a66ac"/>
                </a:solidFill>
                <a:latin typeface="Corbel"/>
              </a:rPr>
              <a:t>ΤΙ ΗΤΑΝ Η ΒΙΟΜΗΧΑΝΙΚΗ ΕΠΑΝΑΣΤΑΣΗ</a:t>
            </a:r>
            <a:endParaRPr b="0" lang="en-US" sz="4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801360" y="2573640"/>
            <a:ext cx="5919840" cy="3467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400"/>
              </a:spcBef>
              <a:buNone/>
              <a:tabLst>
                <a:tab algn="l" pos="0"/>
              </a:tabLst>
            </a:pPr>
            <a:r>
              <a:rPr b="0" lang="el-GR" sz="2400" spc="-1" strike="noStrike">
                <a:solidFill>
                  <a:srgbClr val="4a66ac"/>
                </a:solidFill>
                <a:latin typeface="Corbel"/>
              </a:rPr>
              <a:t>Η βιομηχανική επανάσταση ήταν μια μεγάλη περίοδος αλλαγών (οικονομικές</a:t>
            </a:r>
            <a:r>
              <a:rPr b="0" lang="en-US" sz="2400" spc="-1" strike="noStrike">
                <a:solidFill>
                  <a:srgbClr val="4a66ac"/>
                </a:solidFill>
                <a:latin typeface="Corbel"/>
              </a:rPr>
              <a:t> </a:t>
            </a:r>
            <a:r>
              <a:rPr b="0" lang="el-GR" sz="2400" spc="-1" strike="noStrike">
                <a:solidFill>
                  <a:srgbClr val="4a66ac"/>
                </a:solidFill>
                <a:latin typeface="Corbel"/>
              </a:rPr>
              <a:t>,κοινωνικές,</a:t>
            </a:r>
            <a:r>
              <a:rPr b="0" lang="en-US" sz="2400" spc="-1" strike="noStrike">
                <a:solidFill>
                  <a:srgbClr val="4a66ac"/>
                </a:solidFill>
                <a:latin typeface="Corbel"/>
              </a:rPr>
              <a:t> </a:t>
            </a:r>
            <a:r>
              <a:rPr b="0" lang="el-GR" sz="2400" spc="-1" strike="noStrike">
                <a:solidFill>
                  <a:srgbClr val="4a66ac"/>
                </a:solidFill>
                <a:latin typeface="Corbel"/>
              </a:rPr>
              <a:t>πολιτικές και πολιτισμικές αλλαγές)  που ξεκίνησε στα τέλη του 18</a:t>
            </a:r>
            <a:r>
              <a:rPr b="0" lang="el-GR" sz="2400" spc="-1" strike="noStrike" baseline="30000">
                <a:solidFill>
                  <a:srgbClr val="4a66ac"/>
                </a:solidFill>
                <a:latin typeface="Corbel"/>
              </a:rPr>
              <a:t>ου</a:t>
            </a:r>
            <a:r>
              <a:rPr b="0" lang="el-GR" sz="2400" spc="-1" strike="noStrike">
                <a:solidFill>
                  <a:srgbClr val="4a66ac"/>
                </a:solidFill>
                <a:latin typeface="Corbel"/>
              </a:rPr>
              <a:t> αιώνα , κυρίως στην Μεγάλη Βρετανία και άλλαξαν τον τρόπο που οι άνθρωποι ζουσας και εργάζονταν </a:t>
            </a:r>
            <a:endParaRPr b="0" lang="en-US" sz="2400" spc="-1" strike="noStrike">
              <a:solidFill>
                <a:srgbClr val="4a66ac"/>
              </a:solidFill>
              <a:latin typeface="Corbel"/>
            </a:endParaRPr>
          </a:p>
        </p:txBody>
      </p:sp>
      <p:pic>
        <p:nvPicPr>
          <p:cNvPr id="135" name="Εικόνα 4" descr=""/>
          <p:cNvPicPr/>
          <p:nvPr/>
        </p:nvPicPr>
        <p:blipFill>
          <a:blip r:embed="rId1"/>
          <a:stretch/>
        </p:blipFill>
        <p:spPr>
          <a:xfrm>
            <a:off x="7155000" y="2163960"/>
            <a:ext cx="4046760" cy="3213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794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l-GR" sz="4400" spc="-1" strike="noStrike">
                <a:solidFill>
                  <a:srgbClr val="4a66ac"/>
                </a:solidFill>
                <a:latin typeface="Corbel"/>
              </a:rPr>
              <a:t>ΡΟΛΟΣ ΤΩΝ ΓΥΝΑΙΚΩΝ ΤΟΤΕ</a:t>
            </a:r>
            <a:endParaRPr b="0" lang="en-US" sz="4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677160" y="1725120"/>
            <a:ext cx="5204520" cy="4316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Font typeface="Corbel"/>
              <a:buChar char="•"/>
            </a:pPr>
            <a:r>
              <a:rPr b="0" lang="el-GR" sz="2400" spc="-1" strike="noStrike">
                <a:solidFill>
                  <a:srgbClr val="4a66ac"/>
                </a:solidFill>
                <a:latin typeface="Corbel"/>
              </a:rPr>
              <a:t>Δούλευαν κυρίως σε κλωστοϋφαντουργία και βιομηχανίες ένδυσης</a:t>
            </a:r>
            <a:endParaRPr b="0" lang="en-US" sz="2400" spc="-1" strike="noStrike">
              <a:solidFill>
                <a:srgbClr val="4a66ac"/>
              </a:solidFill>
              <a:latin typeface="Corbel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Font typeface="Corbel"/>
              <a:buChar char="•"/>
            </a:pPr>
            <a:r>
              <a:rPr b="0" lang="el-GR" sz="2400" spc="-1" strike="noStrike">
                <a:solidFill>
                  <a:srgbClr val="4a66ac"/>
                </a:solidFill>
                <a:latin typeface="Corbel"/>
              </a:rPr>
              <a:t>Πολλές εργάζονταν και ως υπηρέτριες σε σπίτια πλουσίων οικογενειών</a:t>
            </a:r>
            <a:endParaRPr b="0" lang="en-US" sz="2400" spc="-1" strike="noStrike">
              <a:solidFill>
                <a:srgbClr val="4a66ac"/>
              </a:solidFill>
              <a:latin typeface="Corbel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Font typeface="Corbel"/>
              <a:buChar char="•"/>
            </a:pPr>
            <a:r>
              <a:rPr b="0" lang="el-GR" sz="2400" spc="-1" strike="noStrike">
                <a:solidFill>
                  <a:srgbClr val="4a66ac"/>
                </a:solidFill>
                <a:latin typeface="Corbel"/>
              </a:rPr>
              <a:t>Συχνά συνδύαζαν εργασία και οικογενειακές υποχρεώσεις</a:t>
            </a:r>
            <a:endParaRPr b="0" lang="en-US" sz="2400" spc="-1" strike="noStrike">
              <a:solidFill>
                <a:srgbClr val="4a66ac"/>
              </a:solidFill>
              <a:latin typeface="Corbel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Font typeface="Corbel"/>
              <a:buChar char="•"/>
            </a:pPr>
            <a:r>
              <a:rPr b="0" lang="el-GR" sz="2400" spc="-1" strike="noStrike">
                <a:solidFill>
                  <a:srgbClr val="4a66ac"/>
                </a:solidFill>
                <a:latin typeface="Corbel"/>
              </a:rPr>
              <a:t>Η εργασία τους θεωρούνταν &lt;&lt;δευτερεύουσα&gt;&gt;,παρόλο που ήταν απαραίτητη</a:t>
            </a:r>
            <a:endParaRPr b="0" lang="en-US" sz="2400" spc="-1" strike="noStrike">
              <a:solidFill>
                <a:srgbClr val="4a66ac"/>
              </a:solidFill>
              <a:latin typeface="Corbel"/>
            </a:endParaRPr>
          </a:p>
          <a:p>
            <a:pPr>
              <a:lnSpc>
                <a:spcPct val="90000"/>
              </a:lnSpc>
              <a:spcBef>
                <a:spcPts val="1400"/>
              </a:spcBef>
              <a:buNone/>
            </a:pPr>
            <a:endParaRPr b="0" lang="en-US" sz="2400" spc="-1" strike="noStrike">
              <a:solidFill>
                <a:srgbClr val="4a66ac"/>
              </a:solidFill>
              <a:latin typeface="Corbel"/>
            </a:endParaRPr>
          </a:p>
          <a:p>
            <a:pPr>
              <a:lnSpc>
                <a:spcPct val="90000"/>
              </a:lnSpc>
              <a:spcBef>
                <a:spcPts val="1400"/>
              </a:spcBef>
              <a:buNone/>
            </a:pPr>
            <a:endParaRPr b="0" lang="en-US" sz="2400" spc="-1" strike="noStrike">
              <a:solidFill>
                <a:srgbClr val="4a66ac"/>
              </a:solidFill>
              <a:latin typeface="Corbel"/>
            </a:endParaRPr>
          </a:p>
        </p:txBody>
      </p:sp>
      <p:pic>
        <p:nvPicPr>
          <p:cNvPr id="138" name="Θέση περιεχομένου 5" descr=""/>
          <p:cNvPicPr/>
          <p:nvPr/>
        </p:nvPicPr>
        <p:blipFill>
          <a:blip r:embed="rId1"/>
          <a:stretch/>
        </p:blipFill>
        <p:spPr>
          <a:xfrm>
            <a:off x="6309720" y="1725120"/>
            <a:ext cx="3731760" cy="4413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l-GR" sz="4400" spc="-1" strike="noStrike">
                <a:solidFill>
                  <a:srgbClr val="4a66ac"/>
                </a:solidFill>
                <a:latin typeface="Corbel"/>
              </a:rPr>
              <a:t>ΟΙ ΣΥΝΘΗΚΕΣ ΕΡΓΑΣΙΑΣ</a:t>
            </a:r>
            <a:endParaRPr b="0" lang="en-US" sz="4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2375640" y="2057400"/>
            <a:ext cx="7625880" cy="4038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182880" algn="ctr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Font typeface="Corbel"/>
              <a:buChar char="•"/>
            </a:pPr>
            <a:r>
              <a:rPr b="0" lang="el-GR" sz="2400" spc="-1" strike="noStrike">
                <a:solidFill>
                  <a:srgbClr val="4a66ac"/>
                </a:solidFill>
                <a:latin typeface="Corbel"/>
              </a:rPr>
              <a:t>Οι γυναίκες εργάζονταν 12 έως 16 ώρες την ημέρα</a:t>
            </a:r>
            <a:endParaRPr b="0" lang="en-US" sz="2400" spc="-1" strike="noStrike">
              <a:solidFill>
                <a:srgbClr val="4a66ac"/>
              </a:solidFill>
              <a:latin typeface="Corbel"/>
            </a:endParaRPr>
          </a:p>
          <a:p>
            <a:pPr marL="228600" indent="-182880" algn="ctr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Font typeface="Corbel"/>
              <a:buChar char="•"/>
            </a:pPr>
            <a:r>
              <a:rPr b="0" lang="el-GR" sz="2400" spc="-1" strike="noStrike">
                <a:solidFill>
                  <a:srgbClr val="4a66ac"/>
                </a:solidFill>
                <a:latin typeface="Corbel"/>
              </a:rPr>
              <a:t>Οι μισθοί τους ήταν πολύ χαμηλότεροι από των ανδρών</a:t>
            </a:r>
            <a:endParaRPr b="0" lang="en-US" sz="2400" spc="-1" strike="noStrike">
              <a:solidFill>
                <a:srgbClr val="4a66ac"/>
              </a:solidFill>
              <a:latin typeface="Corbel"/>
            </a:endParaRPr>
          </a:p>
          <a:p>
            <a:pPr marL="228600" indent="-182880" algn="ctr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Font typeface="Corbel"/>
              <a:buChar char="•"/>
            </a:pPr>
            <a:r>
              <a:rPr b="0" lang="el-GR" sz="2400" spc="-1" strike="noStrike">
                <a:solidFill>
                  <a:srgbClr val="4a66ac"/>
                </a:solidFill>
                <a:latin typeface="Corbel"/>
              </a:rPr>
              <a:t>Τα εργοστάσια ήταν επικίνδυνα (μηχανές χωρίς προστασία)</a:t>
            </a:r>
            <a:endParaRPr b="0" lang="en-US" sz="2400" spc="-1" strike="noStrike">
              <a:solidFill>
                <a:srgbClr val="4a66ac"/>
              </a:solidFill>
              <a:latin typeface="Corbel"/>
            </a:endParaRPr>
          </a:p>
          <a:p>
            <a:pPr marL="228600" indent="-182880" algn="ctr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Font typeface="Corbel"/>
              <a:buChar char="•"/>
            </a:pPr>
            <a:r>
              <a:rPr b="0" lang="el-GR" sz="2400" spc="-1" strike="noStrike">
                <a:solidFill>
                  <a:srgbClr val="4a66ac"/>
                </a:solidFill>
                <a:latin typeface="Corbel"/>
              </a:rPr>
              <a:t>Υπήρχε έλλειψη υγιεινής και καθαρού αέρα</a:t>
            </a:r>
            <a:endParaRPr b="0" lang="en-US" sz="2400" spc="-1" strike="noStrike">
              <a:solidFill>
                <a:srgbClr val="4a66ac"/>
              </a:solidFill>
              <a:latin typeface="Corbel"/>
            </a:endParaRPr>
          </a:p>
          <a:p>
            <a:pPr marL="228600" indent="-182880" algn="ctr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Font typeface="Corbel"/>
              <a:buChar char="•"/>
            </a:pPr>
            <a:r>
              <a:rPr b="0" lang="el-GR" sz="2400" spc="-1" strike="noStrike">
                <a:solidFill>
                  <a:srgbClr val="4a66ac"/>
                </a:solidFill>
                <a:latin typeface="Corbel"/>
              </a:rPr>
              <a:t>Συχνά αντιμετώπιζαν εκμετάλλευση και κακή συμπεριφορά</a:t>
            </a:r>
            <a:endParaRPr b="0" lang="en-US" sz="2400" spc="-1" strike="noStrike">
              <a:solidFill>
                <a:srgbClr val="4a66ac"/>
              </a:solidFill>
              <a:latin typeface="Corb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1158120" y="420120"/>
            <a:ext cx="9875160" cy="1356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l-GR" sz="4400" spc="-1" strike="noStrike">
                <a:solidFill>
                  <a:srgbClr val="4a66ac"/>
                </a:solidFill>
                <a:latin typeface="Corbel"/>
              </a:rPr>
              <a:t>ΤΑ ΝΟΜΙΚΑ ΔΙΚΑΙΩΜΑΤΑ ΤΟΥΣ</a:t>
            </a:r>
            <a:endParaRPr b="0" lang="en-US" sz="4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1489320" y="1668600"/>
            <a:ext cx="9172080" cy="4372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182880" algn="ctr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Font typeface="Corbel"/>
              <a:buChar char="•"/>
            </a:pPr>
            <a:r>
              <a:rPr b="0" lang="el-GR" sz="2400" spc="-1" strike="noStrike">
                <a:solidFill>
                  <a:srgbClr val="4a66ac"/>
                </a:solidFill>
                <a:latin typeface="Corbel"/>
              </a:rPr>
              <a:t>Οι περισσότερες γυναίκες δεν είχαν δικαίωμα ψήφου</a:t>
            </a:r>
            <a:endParaRPr b="0" lang="en-US" sz="2400" spc="-1" strike="noStrike">
              <a:solidFill>
                <a:srgbClr val="4a66ac"/>
              </a:solidFill>
              <a:latin typeface="Corbel"/>
            </a:endParaRPr>
          </a:p>
          <a:p>
            <a:pPr marL="228600" indent="-182880" algn="ctr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Font typeface="Corbel"/>
              <a:buChar char="•"/>
            </a:pPr>
            <a:r>
              <a:rPr b="0" lang="el-GR" sz="2400" spc="-1" strike="noStrike">
                <a:solidFill>
                  <a:srgbClr val="4a66ac"/>
                </a:solidFill>
                <a:latin typeface="Corbel"/>
              </a:rPr>
              <a:t>Οι παντρεμένες γυναίκες συχνά δεν είχαν δικαίωμα ιδιοκτησίας ή η περιουσία τους άνηκε στον σύζυγο</a:t>
            </a:r>
            <a:endParaRPr b="0" lang="en-US" sz="2400" spc="-1" strike="noStrike">
              <a:solidFill>
                <a:srgbClr val="4a66ac"/>
              </a:solidFill>
              <a:latin typeface="Corbel"/>
            </a:endParaRPr>
          </a:p>
          <a:p>
            <a:pPr marL="228600" indent="-182880" algn="ctr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Font typeface="Corbel"/>
              <a:buChar char="•"/>
            </a:pPr>
            <a:r>
              <a:rPr b="0" lang="el-GR" sz="2400" spc="-1" strike="noStrike">
                <a:solidFill>
                  <a:srgbClr val="4a66ac"/>
                </a:solidFill>
                <a:latin typeface="Corbel"/>
              </a:rPr>
              <a:t>Δεν είχαν ανεξαρτησία στη λήψη νομικών αποφάσεων</a:t>
            </a:r>
            <a:endParaRPr b="0" lang="en-US" sz="2400" spc="-1" strike="noStrike">
              <a:solidFill>
                <a:srgbClr val="4a66ac"/>
              </a:solidFill>
              <a:latin typeface="Corbel"/>
            </a:endParaRPr>
          </a:p>
          <a:p>
            <a:pPr>
              <a:lnSpc>
                <a:spcPct val="90000"/>
              </a:lnSpc>
              <a:spcBef>
                <a:spcPts val="1400"/>
              </a:spcBef>
              <a:buNone/>
            </a:pPr>
            <a:endParaRPr b="0" lang="en-US" sz="2400" spc="-1" strike="noStrike">
              <a:solidFill>
                <a:srgbClr val="4a66ac"/>
              </a:solidFill>
              <a:latin typeface="Corbel"/>
            </a:endParaRPr>
          </a:p>
        </p:txBody>
      </p:sp>
      <p:pic>
        <p:nvPicPr>
          <p:cNvPr id="143" name="Εικόνα 4" descr=""/>
          <p:cNvPicPr/>
          <p:nvPr/>
        </p:nvPicPr>
        <p:blipFill>
          <a:blip r:embed="rId1"/>
          <a:stretch/>
        </p:blipFill>
        <p:spPr>
          <a:xfrm>
            <a:off x="3388680" y="3832920"/>
            <a:ext cx="5373000" cy="2496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1143000" y="584640"/>
            <a:ext cx="9875160" cy="989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l-GR" sz="4400" spc="-1" strike="noStrike">
                <a:solidFill>
                  <a:srgbClr val="4a66ac"/>
                </a:solidFill>
                <a:latin typeface="Corbel"/>
              </a:rPr>
              <a:t>Η ΕΚΠΑΙΔΕΥΣΗ ΤΩΝ ΓΥΝΑΙΚΩΝ</a:t>
            </a:r>
            <a:endParaRPr b="0" lang="en-US" sz="4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414720" y="1574280"/>
            <a:ext cx="5005440" cy="4901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Font typeface="Corbel"/>
              <a:buChar char="•"/>
            </a:pPr>
            <a:r>
              <a:rPr b="0" lang="el-GR" sz="2400" spc="-1" strike="noStrike">
                <a:solidFill>
                  <a:srgbClr val="4a66ac"/>
                </a:solidFill>
                <a:latin typeface="Corbel"/>
              </a:rPr>
              <a:t>Περιορισμένη πρόσβαση στην εκπαίδευση</a:t>
            </a:r>
            <a:endParaRPr b="0" lang="en-US" sz="2400" spc="-1" strike="noStrike">
              <a:solidFill>
                <a:srgbClr val="4a66ac"/>
              </a:solidFill>
              <a:latin typeface="Corbel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Font typeface="Corbel"/>
              <a:buChar char="•"/>
            </a:pPr>
            <a:r>
              <a:rPr b="0" lang="el-GR" sz="2400" spc="-1" strike="noStrike">
                <a:solidFill>
                  <a:srgbClr val="4a66ac"/>
                </a:solidFill>
                <a:latin typeface="Corbel"/>
              </a:rPr>
              <a:t>Τα κορίτσια συχνά μάθαιναν μόνο βασικές δεξιότητες (ανάγνωση, οικιακά)</a:t>
            </a:r>
            <a:endParaRPr b="0" lang="en-US" sz="2400" spc="-1" strike="noStrike">
              <a:solidFill>
                <a:srgbClr val="4a66ac"/>
              </a:solidFill>
              <a:latin typeface="Corbel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Font typeface="Corbel"/>
              <a:buChar char="•"/>
            </a:pPr>
            <a:r>
              <a:rPr b="0" lang="el-GR" sz="2400" spc="-1" strike="noStrike">
                <a:solidFill>
                  <a:srgbClr val="4a66ac"/>
                </a:solidFill>
                <a:latin typeface="Corbel"/>
              </a:rPr>
              <a:t>Η ανώτερη εκπαίδευση ήταν κυρίως για αγόρια </a:t>
            </a:r>
            <a:endParaRPr b="0" lang="en-US" sz="2400" spc="-1" strike="noStrike">
              <a:solidFill>
                <a:srgbClr val="4a66ac"/>
              </a:solidFill>
              <a:latin typeface="Corbel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Font typeface="Corbel"/>
              <a:buChar char="•"/>
            </a:pPr>
            <a:r>
              <a:rPr b="0" lang="el-GR" sz="2400" spc="-1" strike="noStrike">
                <a:solidFill>
                  <a:srgbClr val="4a66ac"/>
                </a:solidFill>
                <a:latin typeface="Corbel"/>
              </a:rPr>
              <a:t>Λίγες γυναίκες είχαν την δυνατότητα να σπουδάσουν </a:t>
            </a:r>
            <a:endParaRPr b="0" lang="en-US" sz="2400" spc="-1" strike="noStrike">
              <a:solidFill>
                <a:srgbClr val="4a66ac"/>
              </a:solidFill>
              <a:latin typeface="Corbel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Font typeface="Corbel"/>
              <a:buChar char="•"/>
            </a:pPr>
            <a:r>
              <a:rPr b="0" lang="el-GR" sz="2400" spc="-1" strike="noStrike">
                <a:solidFill>
                  <a:srgbClr val="4a66ac"/>
                </a:solidFill>
                <a:latin typeface="Corbel"/>
              </a:rPr>
              <a:t>Η έλλειψη μάθησης περιόριζε τις επαγγελματικές τους ευκαιρίες</a:t>
            </a:r>
            <a:endParaRPr b="0" lang="en-US" sz="2400" spc="-1" strike="noStrike">
              <a:solidFill>
                <a:srgbClr val="4a66ac"/>
              </a:solidFill>
              <a:latin typeface="Corbel"/>
            </a:endParaRPr>
          </a:p>
        </p:txBody>
      </p:sp>
      <p:pic>
        <p:nvPicPr>
          <p:cNvPr id="146" name="Θέση περιεχομένου 5" descr=""/>
          <p:cNvPicPr/>
          <p:nvPr/>
        </p:nvPicPr>
        <p:blipFill>
          <a:blip r:embed="rId1"/>
          <a:stretch/>
        </p:blipFill>
        <p:spPr>
          <a:xfrm flipH="1">
            <a:off x="5307840" y="1758600"/>
            <a:ext cx="4754160" cy="4097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el-GR" sz="4400" spc="-1" strike="noStrike">
                <a:solidFill>
                  <a:srgbClr val="4a66ac"/>
                </a:solidFill>
                <a:latin typeface="Corbel"/>
              </a:rPr>
              <a:t>ΟΙ ΑΓΩΝΕΣ ΤΩΝ ΓΥΝΑΙΚΩΝ ΓΙΑ ΔΙΚΑΙΩΜΑΤΑ</a:t>
            </a:r>
            <a:endParaRPr b="0" lang="en-US" sz="4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677160" y="1930320"/>
            <a:ext cx="6458400" cy="4668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Font typeface="Corbel"/>
              <a:buChar char="•"/>
            </a:pPr>
            <a:r>
              <a:rPr b="0" lang="el-GR" sz="2400" spc="-1" strike="noStrike">
                <a:solidFill>
                  <a:srgbClr val="4a66ac"/>
                </a:solidFill>
                <a:latin typeface="Corbel"/>
              </a:rPr>
              <a:t>Συμμετοχή σε απεργίες και εργατικές κινητοποιήσεις στα εργοστάσια</a:t>
            </a:r>
            <a:endParaRPr b="0" lang="en-US" sz="2400" spc="-1" strike="noStrike">
              <a:solidFill>
                <a:srgbClr val="4a66ac"/>
              </a:solidFill>
              <a:latin typeface="Corbel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Font typeface="Corbel"/>
              <a:buChar char="•"/>
            </a:pPr>
            <a:r>
              <a:rPr b="0" lang="el-GR" sz="2400" spc="-1" strike="noStrike">
                <a:solidFill>
                  <a:srgbClr val="4a66ac"/>
                </a:solidFill>
                <a:latin typeface="Corbel"/>
              </a:rPr>
              <a:t>Διεκδίκηση ίσων μισθών με τους άντρες</a:t>
            </a:r>
            <a:endParaRPr b="0" lang="en-US" sz="2400" spc="-1" strike="noStrike">
              <a:solidFill>
                <a:srgbClr val="4a66ac"/>
              </a:solidFill>
              <a:latin typeface="Corbel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Font typeface="Corbel"/>
              <a:buChar char="•"/>
            </a:pPr>
            <a:r>
              <a:rPr b="0" lang="el-GR" sz="2400" spc="-1" strike="noStrike">
                <a:solidFill>
                  <a:srgbClr val="4a66ac"/>
                </a:solidFill>
                <a:latin typeface="Corbel"/>
              </a:rPr>
              <a:t>Αγώνες για καλύτερες και ασφαλέστερες συνθήκες εργασίας</a:t>
            </a:r>
            <a:endParaRPr b="0" lang="en-US" sz="2400" spc="-1" strike="noStrike">
              <a:solidFill>
                <a:srgbClr val="4a66ac"/>
              </a:solidFill>
              <a:latin typeface="Corbel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Font typeface="Corbel"/>
              <a:buChar char="•"/>
            </a:pPr>
            <a:r>
              <a:rPr b="0" lang="el-GR" sz="2400" spc="-1" strike="noStrike">
                <a:solidFill>
                  <a:srgbClr val="4a66ac"/>
                </a:solidFill>
                <a:latin typeface="Corbel"/>
              </a:rPr>
              <a:t>Δημιουργία γυναικείων οργανώσεων και συλλόγων</a:t>
            </a:r>
            <a:endParaRPr b="0" lang="en-US" sz="2400" spc="-1" strike="noStrike">
              <a:solidFill>
                <a:srgbClr val="4a66ac"/>
              </a:solidFill>
              <a:latin typeface="Corbel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Font typeface="Corbel"/>
              <a:buChar char="•"/>
            </a:pPr>
            <a:r>
              <a:rPr b="0" lang="el-GR" sz="2400" spc="-1" strike="noStrike">
                <a:solidFill>
                  <a:srgbClr val="4a66ac"/>
                </a:solidFill>
                <a:latin typeface="Corbel"/>
              </a:rPr>
              <a:t>Ανάπτυξη του φεμινιστικού κινήματος τον 19</a:t>
            </a:r>
            <a:r>
              <a:rPr b="0" lang="el-GR" sz="2400" spc="-1" strike="noStrike" baseline="30000">
                <a:solidFill>
                  <a:srgbClr val="4a66ac"/>
                </a:solidFill>
                <a:latin typeface="Corbel"/>
              </a:rPr>
              <a:t>ο</a:t>
            </a:r>
            <a:r>
              <a:rPr b="0" lang="el-GR" sz="2400" spc="-1" strike="noStrike">
                <a:solidFill>
                  <a:srgbClr val="4a66ac"/>
                </a:solidFill>
                <a:latin typeface="Corbel"/>
              </a:rPr>
              <a:t> αιώνα </a:t>
            </a:r>
            <a:endParaRPr b="0" lang="en-US" sz="2400" spc="-1" strike="noStrike">
              <a:solidFill>
                <a:srgbClr val="4a66ac"/>
              </a:solidFill>
              <a:latin typeface="Corbel"/>
            </a:endParaRPr>
          </a:p>
          <a:p>
            <a:pPr marL="228600" indent="-182880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Font typeface="Corbel"/>
              <a:buChar char="•"/>
            </a:pPr>
            <a:r>
              <a:rPr b="0" lang="el-GR" sz="2400" spc="-1" strike="noStrike">
                <a:solidFill>
                  <a:srgbClr val="4a66ac"/>
                </a:solidFill>
                <a:latin typeface="Corbel"/>
              </a:rPr>
              <a:t>Διεκδίκηση πολιτικών δικαιωμάτων (όπως το δικαίωμα ψήφου)</a:t>
            </a:r>
            <a:endParaRPr b="0" lang="en-US" sz="2400" spc="-1" strike="noStrike">
              <a:solidFill>
                <a:srgbClr val="4a66ac"/>
              </a:solidFill>
              <a:latin typeface="Corbel"/>
            </a:endParaRPr>
          </a:p>
        </p:txBody>
      </p:sp>
      <p:pic>
        <p:nvPicPr>
          <p:cNvPr id="149" name="Εικόνα 4" descr=""/>
          <p:cNvPicPr/>
          <p:nvPr/>
        </p:nvPicPr>
        <p:blipFill>
          <a:blip r:embed="rId1"/>
          <a:stretch/>
        </p:blipFill>
        <p:spPr>
          <a:xfrm>
            <a:off x="7751880" y="2373840"/>
            <a:ext cx="3166920" cy="3873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l-GR" sz="4400" spc="-1" strike="noStrike">
                <a:solidFill>
                  <a:srgbClr val="4a66ac"/>
                </a:solidFill>
                <a:latin typeface="Corbel"/>
              </a:rPr>
              <a:t>ΤΑ ΑΠΟΤΕΛΕΣΜΑΤΑ</a:t>
            </a:r>
            <a:endParaRPr b="0" lang="en-US" sz="4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2328480" y="2160720"/>
            <a:ext cx="7484400" cy="3880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182880" algn="ctr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Font typeface="Corbel"/>
              <a:buChar char="•"/>
            </a:pPr>
            <a:r>
              <a:rPr b="0" lang="el-GR" sz="2400" spc="-1" strike="noStrike">
                <a:solidFill>
                  <a:srgbClr val="4a66ac"/>
                </a:solidFill>
                <a:latin typeface="Corbel"/>
              </a:rPr>
              <a:t>Οι γυναίκες μπήκαν μαζικά στην αμειβόμενη εργασία</a:t>
            </a:r>
            <a:endParaRPr b="0" lang="en-US" sz="2400" spc="-1" strike="noStrike">
              <a:solidFill>
                <a:srgbClr val="4a66ac"/>
              </a:solidFill>
              <a:latin typeface="Corbel"/>
            </a:endParaRPr>
          </a:p>
          <a:p>
            <a:pPr marL="228600" indent="-182880" algn="ctr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Font typeface="Corbel"/>
              <a:buChar char="•"/>
            </a:pPr>
            <a:r>
              <a:rPr b="0" lang="el-GR" sz="2400" spc="-1" strike="noStrike">
                <a:solidFill>
                  <a:srgbClr val="4a66ac"/>
                </a:solidFill>
                <a:latin typeface="Corbel"/>
              </a:rPr>
              <a:t>Αυξήθηκε η οικονομική τους συμβολή στην οικογένεια</a:t>
            </a:r>
            <a:endParaRPr b="0" lang="en-US" sz="2400" spc="-1" strike="noStrike">
              <a:solidFill>
                <a:srgbClr val="4a66ac"/>
              </a:solidFill>
              <a:latin typeface="Corbel"/>
            </a:endParaRPr>
          </a:p>
          <a:p>
            <a:pPr marL="228600" indent="-182880" algn="ctr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Font typeface="Corbel"/>
              <a:buChar char="•"/>
            </a:pPr>
            <a:r>
              <a:rPr b="0" lang="el-GR" sz="2400" spc="-1" strike="noStrike">
                <a:solidFill>
                  <a:srgbClr val="4a66ac"/>
                </a:solidFill>
                <a:latin typeface="Corbel"/>
              </a:rPr>
              <a:t>Δημιουργήθηκαν σταδιακά εργατικοί νόμοι για προστασία</a:t>
            </a:r>
            <a:endParaRPr b="0" lang="en-US" sz="2400" spc="-1" strike="noStrike">
              <a:solidFill>
                <a:srgbClr val="4a66ac"/>
              </a:solidFill>
              <a:latin typeface="Corbel"/>
            </a:endParaRPr>
          </a:p>
          <a:p>
            <a:pPr marL="228600" indent="-182880" algn="ctr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Font typeface="Corbel"/>
              <a:buChar char="•"/>
            </a:pPr>
            <a:r>
              <a:rPr b="0" lang="el-GR" sz="2400" spc="-1" strike="noStrike">
                <a:solidFill>
                  <a:srgbClr val="4a66ac"/>
                </a:solidFill>
                <a:latin typeface="Corbel"/>
              </a:rPr>
              <a:t>Άρχισε η αμφισβήτηση της κοινωνικής ανισότητας</a:t>
            </a:r>
            <a:endParaRPr b="0" lang="en-US" sz="2400" spc="-1" strike="noStrike">
              <a:solidFill>
                <a:srgbClr val="4a66ac"/>
              </a:solidFill>
              <a:latin typeface="Corbel"/>
            </a:endParaRPr>
          </a:p>
          <a:p>
            <a:pPr marL="228600" indent="-182880" algn="ctr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Font typeface="Corbel"/>
              <a:buChar char="•"/>
            </a:pPr>
            <a:r>
              <a:rPr b="0" lang="el-GR" sz="2400" spc="-1" strike="noStrike">
                <a:solidFill>
                  <a:srgbClr val="4a66ac"/>
                </a:solidFill>
                <a:latin typeface="Corbel"/>
              </a:rPr>
              <a:t>Ενισχύθηκε το φεμινιστικό κίνημα για ίσα δικαιώματα</a:t>
            </a:r>
            <a:endParaRPr b="0" lang="en-US" sz="2400" spc="-1" strike="noStrike">
              <a:solidFill>
                <a:srgbClr val="4a66ac"/>
              </a:solidFill>
              <a:latin typeface="Corbel"/>
            </a:endParaRPr>
          </a:p>
          <a:p>
            <a:pPr marL="228600" indent="-182880" algn="ctr">
              <a:lnSpc>
                <a:spcPct val="90000"/>
              </a:lnSpc>
              <a:spcBef>
                <a:spcPts val="1400"/>
              </a:spcBef>
              <a:buClr>
                <a:srgbClr val="4a66ac"/>
              </a:buClr>
              <a:buSzPct val="80000"/>
              <a:buFont typeface="Corbel"/>
              <a:buChar char="•"/>
            </a:pPr>
            <a:r>
              <a:rPr b="0" lang="el-GR" sz="2400" spc="-1" strike="noStrike">
                <a:solidFill>
                  <a:srgbClr val="4a66ac"/>
                </a:solidFill>
                <a:latin typeface="Corbel"/>
              </a:rPr>
              <a:t>Μακροπρόθεσμα οδήγησε σε βελτίωση εκπαίδευσης και δικαιωμάτων</a:t>
            </a:r>
            <a:endParaRPr b="0" lang="en-US" sz="2400" spc="-1" strike="noStrike">
              <a:solidFill>
                <a:srgbClr val="4a66ac"/>
              </a:solidFill>
              <a:latin typeface="Corb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Βάση</Template>
  <TotalTime>1645</TotalTime>
  <Application>LibreOffice/7.3.1.3$Windows_X86_64 LibreOffice_project/a69ca51ded25f3eefd52d7bf9a5fad8c90b87951</Application>
  <AppVersion>15.0000</AppVersion>
  <Words>573</Words>
  <Paragraphs>53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2026-04-16T13:41:00Z</dcterms:created>
  <dc:creator>Greg Alexakis</dc:creator>
  <dc:description/>
  <dc:language>el-GR</dc:language>
  <cp:lastModifiedBy/>
  <dcterms:modified xsi:type="dcterms:W3CDTF">2026-06-05T14:36:07Z</dcterms:modified>
  <cp:revision>10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Ευρεία οθόνη</vt:lpwstr>
  </property>
  <property fmtid="{D5CDD505-2E9C-101B-9397-08002B2CF9AE}" pid="3" name="Slides">
    <vt:i4>11</vt:i4>
  </property>
</Properties>
</file>