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xml"/>
  <Override PartName="/customXml/item1.xml" ContentType="application/xml"/>
  <Override PartName="/customXml/itemProps1.xml" ContentType="application/vnd.openxmlformats-officedocument.customXmlProperties+xml"/>
  <Override PartName="/customXml/item2.xml" ContentType="application/xml"/>
  <Override PartName="/customXml/_rels/item1.xml.rels" ContentType="application/vnd.openxmlformats-package.relationships+xml"/>
  <Override PartName="/customXml/_rels/item2.xml.rels" ContentType="application/vnd.openxmlformats-package.relationships+xml"/>
  <Override PartName="/customXml/_rels/item3.xml.rels" ContentType="application/vnd.openxmlformats-package.relationships+xml"/>
  <Override PartName="/customXml/itemProps2.xml" ContentType="application/vnd.openxmlformats-officedocument.customXmlProperties+xml"/>
  <Override PartName="/customXml/item3.xml" ContentType="application/xml"/>
  <Override PartName="/customXml/itemProps3.xml" ContentType="application/vnd.openxmlformats-officedocument.customXml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jpeg" ContentType="image/jpeg"/>
  <Override PartName="/ppt/media/image3.png" ContentType="image/pn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customXml" Target="../customXml/item1.xml"/><Relationship Id="rId5" Type="http://schemas.openxmlformats.org/officeDocument/2006/relationships/customXml" Target="../customXml/item2.xml"/><Relationship Id="rId6" Type="http://schemas.openxmlformats.org/officeDocument/2006/relationships/customXml" Target="../customXml/item3.xml"/><Relationship Id="rId7" Type="http://schemas.microsoft.com/office/2020/02/relationships/classificationlabels" Target="docMetadata/LabelInfo.xml"/><Relationship Id="rId8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86785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2025720" y="3776400"/>
            <a:ext cx="86785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/>
          </p:nvPr>
        </p:nvSpPr>
        <p:spPr>
          <a:xfrm>
            <a:off x="6472800" y="168264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50" name="PlaceHolder 4"/>
          <p:cNvSpPr>
            <a:spLocks noGrp="1"/>
          </p:cNvSpPr>
          <p:nvPr>
            <p:ph/>
          </p:nvPr>
        </p:nvSpPr>
        <p:spPr>
          <a:xfrm>
            <a:off x="2025720" y="377640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/>
          </p:nvPr>
        </p:nvSpPr>
        <p:spPr>
          <a:xfrm>
            <a:off x="6472800" y="377640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27943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960080" y="1682640"/>
            <a:ext cx="27943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7894440" y="1682640"/>
            <a:ext cx="27943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/>
          </p:nvPr>
        </p:nvSpPr>
        <p:spPr>
          <a:xfrm>
            <a:off x="2025720" y="3776400"/>
            <a:ext cx="27943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57" name="PlaceHolder 6"/>
          <p:cNvSpPr>
            <a:spLocks noGrp="1"/>
          </p:cNvSpPr>
          <p:nvPr>
            <p:ph/>
          </p:nvPr>
        </p:nvSpPr>
        <p:spPr>
          <a:xfrm>
            <a:off x="4960080" y="3776400"/>
            <a:ext cx="27943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58" name="PlaceHolder 7"/>
          <p:cNvSpPr>
            <a:spLocks noGrp="1"/>
          </p:cNvSpPr>
          <p:nvPr>
            <p:ph/>
          </p:nvPr>
        </p:nvSpPr>
        <p:spPr>
          <a:xfrm>
            <a:off x="7894440" y="3776400"/>
            <a:ext cx="27943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2025720" y="1682640"/>
            <a:ext cx="8678520" cy="400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8678520" cy="400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4235040" cy="400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6472800" y="1682640"/>
            <a:ext cx="4235040" cy="400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1143000" y="966960"/>
            <a:ext cx="95040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472800" y="1682640"/>
            <a:ext cx="4235040" cy="400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2025720" y="377640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subTitle"/>
          </p:nvPr>
        </p:nvSpPr>
        <p:spPr>
          <a:xfrm>
            <a:off x="2025720" y="1682640"/>
            <a:ext cx="8678520" cy="400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4235040" cy="400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472800" y="168264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/>
          </p:nvPr>
        </p:nvSpPr>
        <p:spPr>
          <a:xfrm>
            <a:off x="6472800" y="377640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6472800" y="168264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2025720" y="3776400"/>
            <a:ext cx="86785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86785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2025720" y="3776400"/>
            <a:ext cx="86785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6472800" y="168264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2025720" y="377640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/>
          </p:nvPr>
        </p:nvSpPr>
        <p:spPr>
          <a:xfrm>
            <a:off x="6472800" y="377640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27943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960080" y="1682640"/>
            <a:ext cx="27943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7894440" y="1682640"/>
            <a:ext cx="27943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2025720" y="3776400"/>
            <a:ext cx="27943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/>
          </p:nvPr>
        </p:nvSpPr>
        <p:spPr>
          <a:xfrm>
            <a:off x="4960080" y="3776400"/>
            <a:ext cx="27943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/>
          </p:nvPr>
        </p:nvSpPr>
        <p:spPr>
          <a:xfrm>
            <a:off x="7894440" y="3776400"/>
            <a:ext cx="27943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subTitle"/>
          </p:nvPr>
        </p:nvSpPr>
        <p:spPr>
          <a:xfrm>
            <a:off x="2025720" y="1682640"/>
            <a:ext cx="8678520" cy="400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8678520" cy="400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4235040" cy="400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6472800" y="1682640"/>
            <a:ext cx="4235040" cy="400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8678520" cy="400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subTitle"/>
          </p:nvPr>
        </p:nvSpPr>
        <p:spPr>
          <a:xfrm>
            <a:off x="1143000" y="966960"/>
            <a:ext cx="95040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6472800" y="1682640"/>
            <a:ext cx="4235040" cy="400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2025720" y="377640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4235040" cy="400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/>
          </p:nvPr>
        </p:nvSpPr>
        <p:spPr>
          <a:xfrm>
            <a:off x="6472800" y="168264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/>
          </p:nvPr>
        </p:nvSpPr>
        <p:spPr>
          <a:xfrm>
            <a:off x="6472800" y="377640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/>
          </p:nvPr>
        </p:nvSpPr>
        <p:spPr>
          <a:xfrm>
            <a:off x="6472800" y="168264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/>
          </p:nvPr>
        </p:nvSpPr>
        <p:spPr>
          <a:xfrm>
            <a:off x="2025720" y="3776400"/>
            <a:ext cx="86785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86785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/>
          </p:nvPr>
        </p:nvSpPr>
        <p:spPr>
          <a:xfrm>
            <a:off x="2025720" y="3776400"/>
            <a:ext cx="86785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/>
          </p:nvPr>
        </p:nvSpPr>
        <p:spPr>
          <a:xfrm>
            <a:off x="6472800" y="168264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/>
          </p:nvPr>
        </p:nvSpPr>
        <p:spPr>
          <a:xfrm>
            <a:off x="2025720" y="377640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/>
          </p:nvPr>
        </p:nvSpPr>
        <p:spPr>
          <a:xfrm>
            <a:off x="6472800" y="377640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27943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4960080" y="1682640"/>
            <a:ext cx="27943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73" name="PlaceHolder 4"/>
          <p:cNvSpPr>
            <a:spLocks noGrp="1"/>
          </p:cNvSpPr>
          <p:nvPr>
            <p:ph/>
          </p:nvPr>
        </p:nvSpPr>
        <p:spPr>
          <a:xfrm>
            <a:off x="7894440" y="1682640"/>
            <a:ext cx="27943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74" name="PlaceHolder 5"/>
          <p:cNvSpPr>
            <a:spLocks noGrp="1"/>
          </p:cNvSpPr>
          <p:nvPr>
            <p:ph/>
          </p:nvPr>
        </p:nvSpPr>
        <p:spPr>
          <a:xfrm>
            <a:off x="2025720" y="3776400"/>
            <a:ext cx="27943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75" name="PlaceHolder 6"/>
          <p:cNvSpPr>
            <a:spLocks noGrp="1"/>
          </p:cNvSpPr>
          <p:nvPr>
            <p:ph/>
          </p:nvPr>
        </p:nvSpPr>
        <p:spPr>
          <a:xfrm>
            <a:off x="4960080" y="3776400"/>
            <a:ext cx="27943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176" name="PlaceHolder 7"/>
          <p:cNvSpPr>
            <a:spLocks noGrp="1"/>
          </p:cNvSpPr>
          <p:nvPr>
            <p:ph/>
          </p:nvPr>
        </p:nvSpPr>
        <p:spPr>
          <a:xfrm>
            <a:off x="7894440" y="3776400"/>
            <a:ext cx="27943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subTitle"/>
          </p:nvPr>
        </p:nvSpPr>
        <p:spPr>
          <a:xfrm>
            <a:off x="2025720" y="1682640"/>
            <a:ext cx="8678520" cy="400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8678520" cy="400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4235040" cy="400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472800" y="1682640"/>
            <a:ext cx="4235040" cy="400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4235040" cy="400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6472800" y="1682640"/>
            <a:ext cx="4235040" cy="400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subTitle"/>
          </p:nvPr>
        </p:nvSpPr>
        <p:spPr>
          <a:xfrm>
            <a:off x="1143000" y="966960"/>
            <a:ext cx="95040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/>
          </p:nvPr>
        </p:nvSpPr>
        <p:spPr>
          <a:xfrm>
            <a:off x="6472800" y="1682640"/>
            <a:ext cx="4235040" cy="400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/>
          </p:nvPr>
        </p:nvSpPr>
        <p:spPr>
          <a:xfrm>
            <a:off x="2025720" y="377640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4235040" cy="400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/>
          </p:nvPr>
        </p:nvSpPr>
        <p:spPr>
          <a:xfrm>
            <a:off x="6472800" y="168264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/>
          </p:nvPr>
        </p:nvSpPr>
        <p:spPr>
          <a:xfrm>
            <a:off x="6472800" y="377640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6472800" y="168264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/>
          </p:nvPr>
        </p:nvSpPr>
        <p:spPr>
          <a:xfrm>
            <a:off x="2025720" y="3776400"/>
            <a:ext cx="86785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86785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2025720" y="3776400"/>
            <a:ext cx="86785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6472800" y="168264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/>
          </p:nvPr>
        </p:nvSpPr>
        <p:spPr>
          <a:xfrm>
            <a:off x="2025720" y="377640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/>
          </p:nvPr>
        </p:nvSpPr>
        <p:spPr>
          <a:xfrm>
            <a:off x="6472800" y="377640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27943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4960080" y="1682640"/>
            <a:ext cx="27943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232" name="PlaceHolder 4"/>
          <p:cNvSpPr>
            <a:spLocks noGrp="1"/>
          </p:cNvSpPr>
          <p:nvPr>
            <p:ph/>
          </p:nvPr>
        </p:nvSpPr>
        <p:spPr>
          <a:xfrm>
            <a:off x="7894440" y="1682640"/>
            <a:ext cx="27943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233" name="PlaceHolder 5"/>
          <p:cNvSpPr>
            <a:spLocks noGrp="1"/>
          </p:cNvSpPr>
          <p:nvPr>
            <p:ph/>
          </p:nvPr>
        </p:nvSpPr>
        <p:spPr>
          <a:xfrm>
            <a:off x="2025720" y="3776400"/>
            <a:ext cx="27943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234" name="PlaceHolder 6"/>
          <p:cNvSpPr>
            <a:spLocks noGrp="1"/>
          </p:cNvSpPr>
          <p:nvPr>
            <p:ph/>
          </p:nvPr>
        </p:nvSpPr>
        <p:spPr>
          <a:xfrm>
            <a:off x="4960080" y="3776400"/>
            <a:ext cx="27943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235" name="PlaceHolder 7"/>
          <p:cNvSpPr>
            <a:spLocks noGrp="1"/>
          </p:cNvSpPr>
          <p:nvPr>
            <p:ph/>
          </p:nvPr>
        </p:nvSpPr>
        <p:spPr>
          <a:xfrm>
            <a:off x="7894440" y="3776400"/>
            <a:ext cx="27943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subTitle"/>
          </p:nvPr>
        </p:nvSpPr>
        <p:spPr>
          <a:xfrm>
            <a:off x="1143000" y="966960"/>
            <a:ext cx="9504000" cy="216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l-G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472800" y="1682640"/>
            <a:ext cx="4235040" cy="400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2025720" y="377640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4235040" cy="400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6472800" y="168264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6472800" y="377640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472800" y="1682640"/>
            <a:ext cx="423504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2025720" y="3776400"/>
            <a:ext cx="8678520" cy="191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eba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6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1" name="Rectangle 7"/>
            <p:cNvSpPr/>
            <p:nvPr/>
          </p:nvSpPr>
          <p:spPr>
            <a:xfrm>
              <a:off x="0" y="635040"/>
              <a:ext cx="12191760" cy="36648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" name="Rectangle 8"/>
            <p:cNvSpPr/>
            <p:nvPr/>
          </p:nvSpPr>
          <p:spPr>
            <a:xfrm>
              <a:off x="0" y="1382760"/>
              <a:ext cx="12191760" cy="36540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3" name="Rectangle 9"/>
            <p:cNvSpPr/>
            <p:nvPr/>
          </p:nvSpPr>
          <p:spPr>
            <a:xfrm>
              <a:off x="0" y="2129400"/>
              <a:ext cx="12191760" cy="36648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" name="Rectangle 10"/>
            <p:cNvSpPr/>
            <p:nvPr/>
          </p:nvSpPr>
          <p:spPr>
            <a:xfrm>
              <a:off x="0" y="2877120"/>
              <a:ext cx="12191760" cy="36540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5" name="Rectangle 11"/>
            <p:cNvSpPr/>
            <p:nvPr/>
          </p:nvSpPr>
          <p:spPr>
            <a:xfrm>
              <a:off x="0" y="3615120"/>
              <a:ext cx="12191760" cy="36648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" name="Rectangle 12"/>
            <p:cNvSpPr/>
            <p:nvPr/>
          </p:nvSpPr>
          <p:spPr>
            <a:xfrm>
              <a:off x="0" y="4362840"/>
              <a:ext cx="12191760" cy="36540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" name="Rectangle 13"/>
            <p:cNvSpPr/>
            <p:nvPr/>
          </p:nvSpPr>
          <p:spPr>
            <a:xfrm>
              <a:off x="0" y="5109480"/>
              <a:ext cx="12191760" cy="36648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8" name="Rectangle 14"/>
            <p:cNvSpPr/>
            <p:nvPr/>
          </p:nvSpPr>
          <p:spPr>
            <a:xfrm>
              <a:off x="0" y="5857200"/>
              <a:ext cx="12191760" cy="36540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9" name="Rectangle 15"/>
            <p:cNvSpPr/>
            <p:nvPr/>
          </p:nvSpPr>
          <p:spPr>
            <a:xfrm>
              <a:off x="63396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" name="Rectangle 16"/>
            <p:cNvSpPr/>
            <p:nvPr/>
          </p:nvSpPr>
          <p:spPr>
            <a:xfrm>
              <a:off x="157716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" name="Rectangle 17"/>
            <p:cNvSpPr/>
            <p:nvPr/>
          </p:nvSpPr>
          <p:spPr>
            <a:xfrm>
              <a:off x="252000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" name="Rectangle 18"/>
            <p:cNvSpPr/>
            <p:nvPr/>
          </p:nvSpPr>
          <p:spPr>
            <a:xfrm>
              <a:off x="346284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" name="Rectangle 19"/>
            <p:cNvSpPr/>
            <p:nvPr/>
          </p:nvSpPr>
          <p:spPr>
            <a:xfrm>
              <a:off x="440604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" name="Rectangle 20"/>
            <p:cNvSpPr/>
            <p:nvPr/>
          </p:nvSpPr>
          <p:spPr>
            <a:xfrm>
              <a:off x="534888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5" name="Rectangle 21"/>
            <p:cNvSpPr/>
            <p:nvPr/>
          </p:nvSpPr>
          <p:spPr>
            <a:xfrm>
              <a:off x="628668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6" name="Rectangle 22"/>
            <p:cNvSpPr/>
            <p:nvPr/>
          </p:nvSpPr>
          <p:spPr>
            <a:xfrm>
              <a:off x="722952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" name="Rectangle 23"/>
            <p:cNvSpPr/>
            <p:nvPr/>
          </p:nvSpPr>
          <p:spPr>
            <a:xfrm>
              <a:off x="817236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" name="Rectangle 24"/>
            <p:cNvSpPr/>
            <p:nvPr/>
          </p:nvSpPr>
          <p:spPr>
            <a:xfrm>
              <a:off x="911556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" name="Rectangle 25"/>
            <p:cNvSpPr/>
            <p:nvPr/>
          </p:nvSpPr>
          <p:spPr>
            <a:xfrm>
              <a:off x="1005840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" name="Rectangle 26"/>
            <p:cNvSpPr/>
            <p:nvPr/>
          </p:nvSpPr>
          <p:spPr>
            <a:xfrm>
              <a:off x="1100124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2133720" y="2129400"/>
            <a:ext cx="4152600" cy="40932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80000"/>
              </a:lnSpc>
              <a:buNone/>
            </a:pPr>
            <a:r>
              <a:rPr b="0" lang="el-GR" sz="7200" spc="-1" strike="noStrike">
                <a:solidFill>
                  <a:srgbClr val="000000"/>
                </a:solidFill>
                <a:latin typeface="Aptos Light"/>
              </a:rPr>
              <a:t>Κάντε κλικ για να επεξεργαστείτε τον τίτλο υποδείγματος</a:t>
            </a:r>
            <a:endParaRPr b="0" lang="en-US" sz="72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7224120" y="0"/>
            <a:ext cx="3776760" cy="6857640"/>
          </a:xfrm>
          <a:prstGeom prst="rect">
            <a:avLst/>
          </a:prstGeom>
          <a:blipFill rotWithShape="0">
            <a:blip r:embed="rId2">
              <a:alphaModFix amt="70000"/>
            </a:blip>
            <a:stretch/>
          </a:blipFill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l-GR" sz="1800" spc="-1" strike="noStrike">
                <a:solidFill>
                  <a:srgbClr val="000000"/>
                </a:solidFill>
                <a:latin typeface="Aptos"/>
              </a:rPr>
              <a:t>Κάντε κλικ στο εικονίδιο για να προσθέσετε εικόνα</a:t>
            </a: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eba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6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60" name="Rectangle 7"/>
            <p:cNvSpPr/>
            <p:nvPr/>
          </p:nvSpPr>
          <p:spPr>
            <a:xfrm>
              <a:off x="0" y="635040"/>
              <a:ext cx="12191760" cy="36648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1" name="Rectangle 8"/>
            <p:cNvSpPr/>
            <p:nvPr/>
          </p:nvSpPr>
          <p:spPr>
            <a:xfrm>
              <a:off x="0" y="1382760"/>
              <a:ext cx="12191760" cy="36540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2" name="Rectangle 9"/>
            <p:cNvSpPr/>
            <p:nvPr/>
          </p:nvSpPr>
          <p:spPr>
            <a:xfrm>
              <a:off x="0" y="2129400"/>
              <a:ext cx="12191760" cy="36648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3" name="Rectangle 10"/>
            <p:cNvSpPr/>
            <p:nvPr/>
          </p:nvSpPr>
          <p:spPr>
            <a:xfrm>
              <a:off x="0" y="2877120"/>
              <a:ext cx="12191760" cy="36540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4" name="Rectangle 11"/>
            <p:cNvSpPr/>
            <p:nvPr/>
          </p:nvSpPr>
          <p:spPr>
            <a:xfrm>
              <a:off x="0" y="3615120"/>
              <a:ext cx="12191760" cy="36648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5" name="Rectangle 12"/>
            <p:cNvSpPr/>
            <p:nvPr/>
          </p:nvSpPr>
          <p:spPr>
            <a:xfrm>
              <a:off x="0" y="4362840"/>
              <a:ext cx="12191760" cy="36540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6" name="Rectangle 13"/>
            <p:cNvSpPr/>
            <p:nvPr/>
          </p:nvSpPr>
          <p:spPr>
            <a:xfrm>
              <a:off x="0" y="5109480"/>
              <a:ext cx="12191760" cy="36648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7" name="Rectangle 14"/>
            <p:cNvSpPr/>
            <p:nvPr/>
          </p:nvSpPr>
          <p:spPr>
            <a:xfrm>
              <a:off x="0" y="5857200"/>
              <a:ext cx="12191760" cy="36540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8" name="Rectangle 15"/>
            <p:cNvSpPr/>
            <p:nvPr/>
          </p:nvSpPr>
          <p:spPr>
            <a:xfrm>
              <a:off x="63396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69" name="Rectangle 16"/>
            <p:cNvSpPr/>
            <p:nvPr/>
          </p:nvSpPr>
          <p:spPr>
            <a:xfrm>
              <a:off x="157716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0" name="Rectangle 17"/>
            <p:cNvSpPr/>
            <p:nvPr/>
          </p:nvSpPr>
          <p:spPr>
            <a:xfrm>
              <a:off x="252000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1" name="Rectangle 18"/>
            <p:cNvSpPr/>
            <p:nvPr/>
          </p:nvSpPr>
          <p:spPr>
            <a:xfrm>
              <a:off x="346284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2" name="Rectangle 19"/>
            <p:cNvSpPr/>
            <p:nvPr/>
          </p:nvSpPr>
          <p:spPr>
            <a:xfrm>
              <a:off x="440604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" name="Rectangle 20"/>
            <p:cNvSpPr/>
            <p:nvPr/>
          </p:nvSpPr>
          <p:spPr>
            <a:xfrm>
              <a:off x="534888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4" name="Rectangle 21"/>
            <p:cNvSpPr/>
            <p:nvPr/>
          </p:nvSpPr>
          <p:spPr>
            <a:xfrm>
              <a:off x="628668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5" name="Rectangle 22"/>
            <p:cNvSpPr/>
            <p:nvPr/>
          </p:nvSpPr>
          <p:spPr>
            <a:xfrm>
              <a:off x="722952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6" name="Rectangle 23"/>
            <p:cNvSpPr/>
            <p:nvPr/>
          </p:nvSpPr>
          <p:spPr>
            <a:xfrm>
              <a:off x="817236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7" name="Rectangle 24"/>
            <p:cNvSpPr/>
            <p:nvPr/>
          </p:nvSpPr>
          <p:spPr>
            <a:xfrm>
              <a:off x="911556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8" name="Rectangle 25"/>
            <p:cNvSpPr/>
            <p:nvPr/>
          </p:nvSpPr>
          <p:spPr>
            <a:xfrm>
              <a:off x="1005840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9" name="Rectangle 26"/>
            <p:cNvSpPr/>
            <p:nvPr/>
          </p:nvSpPr>
          <p:spPr>
            <a:xfrm>
              <a:off x="1100124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188720" y="1486440"/>
            <a:ext cx="7538040" cy="4093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4000"/>
          </a:bodyPr>
          <a:p>
            <a:pPr>
              <a:lnSpc>
                <a:spcPct val="80000"/>
              </a:lnSpc>
              <a:buNone/>
            </a:pPr>
            <a:r>
              <a:rPr b="0" lang="el-GR" sz="7400" spc="-1" strike="noStrike">
                <a:solidFill>
                  <a:srgbClr val="000000"/>
                </a:solidFill>
                <a:latin typeface="Aptos Light"/>
              </a:rPr>
              <a:t>Κάντε κλικ για να επεξεργαστείτε τον τίτλο υποδείγματος</a:t>
            </a:r>
            <a:endParaRPr b="0" lang="en-US" sz="7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2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ptos Display"/>
              </a:rPr>
              <a:t>Πατήστε για επεξεργασία της μορφής κειμένου διάρθρωσης</a:t>
            </a: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  <a:p>
            <a:pPr lvl="1" marL="864000" indent="-324000">
              <a:lnSpc>
                <a:spcPct val="12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latin typeface="Aptos"/>
              </a:rPr>
              <a:t>Δεύτερο επίπεδο διάρθρωσης</a:t>
            </a:r>
            <a:endParaRPr b="0" lang="en-US" sz="1400" spc="-1" strike="noStrike">
              <a:solidFill>
                <a:srgbClr val="000000"/>
              </a:solidFill>
              <a:latin typeface="Aptos"/>
            </a:endParaRPr>
          </a:p>
          <a:p>
            <a:pPr lvl="2" marL="1296000" indent="-288000">
              <a:lnSpc>
                <a:spcPct val="12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200" spc="-1" strike="noStrike">
                <a:solidFill>
                  <a:srgbClr val="000000"/>
                </a:solidFill>
                <a:latin typeface="Aptos"/>
              </a:rPr>
              <a:t>Τρίτο επίπεδο διάρθρωσης</a:t>
            </a:r>
            <a:endParaRPr b="0" lang="en-US" sz="1200" spc="-1" strike="noStrike">
              <a:solidFill>
                <a:srgbClr val="000000"/>
              </a:solidFill>
              <a:latin typeface="Aptos"/>
            </a:endParaRPr>
          </a:p>
          <a:p>
            <a:pPr lvl="3" marL="1728000" indent="-216000">
              <a:lnSpc>
                <a:spcPct val="12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100" spc="-1" strike="noStrike">
                <a:solidFill>
                  <a:srgbClr val="000000"/>
                </a:solidFill>
                <a:latin typeface="Aptos"/>
              </a:rPr>
              <a:t>Τέταρτο επίπεδο διάρθρωσης</a:t>
            </a:r>
            <a:endParaRPr b="0" lang="en-US" sz="1100" spc="-1" strike="noStrike">
              <a:solidFill>
                <a:srgbClr val="000000"/>
              </a:solidFill>
              <a:latin typeface="Aptos"/>
            </a:endParaRPr>
          </a:p>
          <a:p>
            <a:pPr lvl="4" marL="2160000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Πέμπτο επίπεδο διάρθρωσης</a:t>
            </a:r>
            <a:endParaRPr b="0" lang="en-US" sz="2000" spc="-1" strike="noStrike">
              <a:solidFill>
                <a:srgbClr val="000000"/>
              </a:solidFill>
              <a:latin typeface="Aptos"/>
            </a:endParaRPr>
          </a:p>
          <a:p>
            <a:pPr lvl="5" marL="2592000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Έκτο επίπεδο διάρθρωσης</a:t>
            </a:r>
            <a:endParaRPr b="0" lang="en-US" sz="2000" spc="-1" strike="noStrike">
              <a:solidFill>
                <a:srgbClr val="000000"/>
              </a:solidFill>
              <a:latin typeface="Aptos"/>
            </a:endParaRPr>
          </a:p>
          <a:p>
            <a:pPr lvl="6" marL="3024000" indent="-216000">
              <a:lnSpc>
                <a:spcPct val="12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ptos"/>
              </a:rPr>
              <a:t>Έβδομο επίπεδο διάρθρωσης</a:t>
            </a:r>
            <a:endParaRPr b="0" lang="en-US" sz="2000" spc="-1" strike="noStrike">
              <a:solidFill>
                <a:srgbClr val="000000"/>
              </a:solidFill>
              <a:latin typeface="Apto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eba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6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119" name="Rectangle 7"/>
            <p:cNvSpPr/>
            <p:nvPr/>
          </p:nvSpPr>
          <p:spPr>
            <a:xfrm>
              <a:off x="0" y="635040"/>
              <a:ext cx="12191760" cy="36648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0" name="Rectangle 8"/>
            <p:cNvSpPr/>
            <p:nvPr/>
          </p:nvSpPr>
          <p:spPr>
            <a:xfrm>
              <a:off x="0" y="1382760"/>
              <a:ext cx="12191760" cy="36540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1" name="Rectangle 9"/>
            <p:cNvSpPr/>
            <p:nvPr/>
          </p:nvSpPr>
          <p:spPr>
            <a:xfrm>
              <a:off x="0" y="2129400"/>
              <a:ext cx="12191760" cy="36648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2" name="Rectangle 10"/>
            <p:cNvSpPr/>
            <p:nvPr/>
          </p:nvSpPr>
          <p:spPr>
            <a:xfrm>
              <a:off x="0" y="2877120"/>
              <a:ext cx="12191760" cy="36540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3" name="Rectangle 11"/>
            <p:cNvSpPr/>
            <p:nvPr/>
          </p:nvSpPr>
          <p:spPr>
            <a:xfrm>
              <a:off x="0" y="3615120"/>
              <a:ext cx="12191760" cy="36648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4" name="Rectangle 12"/>
            <p:cNvSpPr/>
            <p:nvPr/>
          </p:nvSpPr>
          <p:spPr>
            <a:xfrm>
              <a:off x="0" y="4362840"/>
              <a:ext cx="12191760" cy="36540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5" name="Rectangle 13"/>
            <p:cNvSpPr/>
            <p:nvPr/>
          </p:nvSpPr>
          <p:spPr>
            <a:xfrm>
              <a:off x="0" y="5109480"/>
              <a:ext cx="12191760" cy="36648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6" name="Rectangle 14"/>
            <p:cNvSpPr/>
            <p:nvPr/>
          </p:nvSpPr>
          <p:spPr>
            <a:xfrm>
              <a:off x="0" y="5857200"/>
              <a:ext cx="12191760" cy="36540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7" name="Rectangle 15"/>
            <p:cNvSpPr/>
            <p:nvPr/>
          </p:nvSpPr>
          <p:spPr>
            <a:xfrm>
              <a:off x="63396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8" name="Rectangle 16"/>
            <p:cNvSpPr/>
            <p:nvPr/>
          </p:nvSpPr>
          <p:spPr>
            <a:xfrm>
              <a:off x="157716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9" name="Rectangle 17"/>
            <p:cNvSpPr/>
            <p:nvPr/>
          </p:nvSpPr>
          <p:spPr>
            <a:xfrm>
              <a:off x="252000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0" name="Rectangle 18"/>
            <p:cNvSpPr/>
            <p:nvPr/>
          </p:nvSpPr>
          <p:spPr>
            <a:xfrm>
              <a:off x="346284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1" name="Rectangle 19"/>
            <p:cNvSpPr/>
            <p:nvPr/>
          </p:nvSpPr>
          <p:spPr>
            <a:xfrm>
              <a:off x="440604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2" name="Rectangle 20"/>
            <p:cNvSpPr/>
            <p:nvPr/>
          </p:nvSpPr>
          <p:spPr>
            <a:xfrm>
              <a:off x="534888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3" name="Rectangle 21"/>
            <p:cNvSpPr/>
            <p:nvPr/>
          </p:nvSpPr>
          <p:spPr>
            <a:xfrm>
              <a:off x="628668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4" name="Rectangle 22"/>
            <p:cNvSpPr/>
            <p:nvPr/>
          </p:nvSpPr>
          <p:spPr>
            <a:xfrm>
              <a:off x="722952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5" name="Rectangle 23"/>
            <p:cNvSpPr/>
            <p:nvPr/>
          </p:nvSpPr>
          <p:spPr>
            <a:xfrm>
              <a:off x="817236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6" name="Rectangle 24"/>
            <p:cNvSpPr/>
            <p:nvPr/>
          </p:nvSpPr>
          <p:spPr>
            <a:xfrm>
              <a:off x="911556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7" name="Rectangle 25"/>
            <p:cNvSpPr/>
            <p:nvPr/>
          </p:nvSpPr>
          <p:spPr>
            <a:xfrm>
              <a:off x="1005840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38" name="Rectangle 26"/>
            <p:cNvSpPr/>
            <p:nvPr/>
          </p:nvSpPr>
          <p:spPr>
            <a:xfrm>
              <a:off x="1100124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1106280" y="4363560"/>
            <a:ext cx="8472240" cy="1707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2000"/>
          </a:bodyPr>
          <a:p>
            <a:pPr>
              <a:lnSpc>
                <a:spcPct val="80000"/>
              </a:lnSpc>
              <a:buNone/>
            </a:pPr>
            <a:r>
              <a:rPr b="0" lang="el-GR" sz="4800" spc="-1" strike="noStrike">
                <a:solidFill>
                  <a:srgbClr val="000000"/>
                </a:solidFill>
                <a:latin typeface="Aptos Light"/>
              </a:rPr>
              <a:t>Κάντε κλικ για να επεξεργαστείτε τον τίτλο υποδείγματος</a:t>
            </a:r>
            <a:endParaRPr b="0" lang="en-US" sz="4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1106280" y="595440"/>
            <a:ext cx="10249920" cy="37677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buNone/>
              <a:tabLst>
                <a:tab algn="l" pos="0"/>
              </a:tabLst>
            </a:pPr>
            <a:r>
              <a:rPr b="0" lang="en-US" sz="25000" spc="-1" strike="noStrike">
                <a:solidFill>
                  <a:srgbClr val="000000"/>
                </a:solidFill>
                <a:latin typeface="Aptos Light"/>
              </a:rPr>
              <a:t>##%</a:t>
            </a:r>
            <a:endParaRPr b="0" lang="en-US" sz="250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ceba8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6"/>
          <p:cNvGrpSpPr/>
          <p:nvPr/>
        </p:nvGrpSpPr>
        <p:grpSpPr>
          <a:xfrm>
            <a:off x="0" y="0"/>
            <a:ext cx="12191760" cy="6857640"/>
            <a:chOff x="0" y="0"/>
            <a:chExt cx="12191760" cy="6857640"/>
          </a:xfrm>
        </p:grpSpPr>
        <p:sp>
          <p:nvSpPr>
            <p:cNvPr id="178" name="Rectangle 7"/>
            <p:cNvSpPr/>
            <p:nvPr/>
          </p:nvSpPr>
          <p:spPr>
            <a:xfrm>
              <a:off x="0" y="635040"/>
              <a:ext cx="12191760" cy="36648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79" name="Rectangle 8"/>
            <p:cNvSpPr/>
            <p:nvPr/>
          </p:nvSpPr>
          <p:spPr>
            <a:xfrm>
              <a:off x="0" y="1382760"/>
              <a:ext cx="12191760" cy="36540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0" name="Rectangle 9"/>
            <p:cNvSpPr/>
            <p:nvPr/>
          </p:nvSpPr>
          <p:spPr>
            <a:xfrm>
              <a:off x="0" y="2129400"/>
              <a:ext cx="12191760" cy="36648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1" name="Rectangle 10"/>
            <p:cNvSpPr/>
            <p:nvPr/>
          </p:nvSpPr>
          <p:spPr>
            <a:xfrm>
              <a:off x="0" y="2877120"/>
              <a:ext cx="12191760" cy="36540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2" name="Rectangle 11"/>
            <p:cNvSpPr/>
            <p:nvPr/>
          </p:nvSpPr>
          <p:spPr>
            <a:xfrm>
              <a:off x="0" y="3615120"/>
              <a:ext cx="12191760" cy="36648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3" name="Rectangle 12"/>
            <p:cNvSpPr/>
            <p:nvPr/>
          </p:nvSpPr>
          <p:spPr>
            <a:xfrm>
              <a:off x="0" y="4362840"/>
              <a:ext cx="12191760" cy="36540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4" name="Rectangle 13"/>
            <p:cNvSpPr/>
            <p:nvPr/>
          </p:nvSpPr>
          <p:spPr>
            <a:xfrm>
              <a:off x="0" y="5109480"/>
              <a:ext cx="12191760" cy="36648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5" name="Rectangle 14"/>
            <p:cNvSpPr/>
            <p:nvPr/>
          </p:nvSpPr>
          <p:spPr>
            <a:xfrm>
              <a:off x="0" y="5857200"/>
              <a:ext cx="12191760" cy="365400"/>
            </a:xfrm>
            <a:prstGeom prst="rect">
              <a:avLst/>
            </a:prstGeom>
            <a:solidFill>
              <a:srgbClr val="ff00a6">
                <a:alpha val="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6" name="Rectangle 15"/>
            <p:cNvSpPr/>
            <p:nvPr/>
          </p:nvSpPr>
          <p:spPr>
            <a:xfrm>
              <a:off x="63396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7" name="Rectangle 16"/>
            <p:cNvSpPr/>
            <p:nvPr/>
          </p:nvSpPr>
          <p:spPr>
            <a:xfrm>
              <a:off x="157716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8" name="Rectangle 17"/>
            <p:cNvSpPr/>
            <p:nvPr/>
          </p:nvSpPr>
          <p:spPr>
            <a:xfrm>
              <a:off x="252000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89" name="Rectangle 18"/>
            <p:cNvSpPr/>
            <p:nvPr/>
          </p:nvSpPr>
          <p:spPr>
            <a:xfrm>
              <a:off x="346284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0" name="Rectangle 19"/>
            <p:cNvSpPr/>
            <p:nvPr/>
          </p:nvSpPr>
          <p:spPr>
            <a:xfrm>
              <a:off x="440604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1" name="Rectangle 20"/>
            <p:cNvSpPr/>
            <p:nvPr/>
          </p:nvSpPr>
          <p:spPr>
            <a:xfrm>
              <a:off x="534888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2" name="Rectangle 21"/>
            <p:cNvSpPr/>
            <p:nvPr/>
          </p:nvSpPr>
          <p:spPr>
            <a:xfrm>
              <a:off x="628668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3" name="Rectangle 22"/>
            <p:cNvSpPr/>
            <p:nvPr/>
          </p:nvSpPr>
          <p:spPr>
            <a:xfrm>
              <a:off x="722952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4" name="Rectangle 23"/>
            <p:cNvSpPr/>
            <p:nvPr/>
          </p:nvSpPr>
          <p:spPr>
            <a:xfrm>
              <a:off x="817236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5" name="Rectangle 24"/>
            <p:cNvSpPr/>
            <p:nvPr/>
          </p:nvSpPr>
          <p:spPr>
            <a:xfrm>
              <a:off x="911556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6" name="Rectangle 25"/>
            <p:cNvSpPr/>
            <p:nvPr/>
          </p:nvSpPr>
          <p:spPr>
            <a:xfrm>
              <a:off x="1005840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7" name="Rectangle 26"/>
            <p:cNvSpPr/>
            <p:nvPr/>
          </p:nvSpPr>
          <p:spPr>
            <a:xfrm>
              <a:off x="11001240" y="0"/>
              <a:ext cx="556200" cy="6857640"/>
            </a:xfrm>
            <a:prstGeom prst="rect">
              <a:avLst/>
            </a:prstGeom>
            <a:solidFill>
              <a:srgbClr val="7b00ff">
                <a:alpha val="5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120000"/>
              </a:lnSpc>
              <a:buNone/>
            </a:pPr>
            <a:r>
              <a:rPr b="1" lang="en-US" sz="2000" spc="-1" strike="noStrike">
                <a:solidFill>
                  <a:srgbClr val="000000"/>
                </a:solidFill>
                <a:latin typeface="Aptos"/>
              </a:rPr>
              <a:t>Quote Author</a:t>
            </a:r>
            <a:endParaRPr b="0" lang="en-US" sz="20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2025720" y="1682640"/>
            <a:ext cx="8678520" cy="4008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64520" indent="-16452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7200" spc="-1" strike="noStrike">
                <a:solidFill>
                  <a:srgbClr val="000000"/>
                </a:solidFill>
                <a:latin typeface="Aptos Light"/>
              </a:rPr>
              <a:t>Click to add Quote</a:t>
            </a:r>
            <a:endParaRPr b="0" lang="en-US" sz="72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hyperlink" Target="https://nereus.library.upatras.gr/formerpat/ptyxiakes/sdo/sdo_de/2001-2005/6648pe.pdf" TargetMode="External"/><Relationship Id="rId2" Type="http://schemas.openxmlformats.org/officeDocument/2006/relationships/hyperlink" Target="https://1lyk-peir-amarous.att.sch.gr/wp-content/uploads/2024/01/&#915;&#965;&#957;&#945;&#953;&#954;&#949;&#943;&#945;-&#954;&#945;&#953;-&#960;&#945;&#953;&#948;&#953;&#954;&#942;-&#949;&#961;&#947;&#945;&#963;&#943;&#945;-&#913;1-2.pdf" TargetMode="External"/><Relationship Id="rId3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49400" y="1315440"/>
            <a:ext cx="7016400" cy="3340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80000"/>
              </a:lnSpc>
              <a:buNone/>
            </a:pPr>
            <a:r>
              <a:rPr b="1" i="1" lang="el-GR" sz="4400" spc="-1" strike="noStrike">
                <a:solidFill>
                  <a:srgbClr val="000000"/>
                </a:solidFill>
                <a:latin typeface="Aptos"/>
              </a:rPr>
              <a:t>Τα δικαιώματα των γυναικών κατά την βιομηχανική επανάσταση</a:t>
            </a:r>
            <a:endParaRPr b="0" lang="en-US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subTitle"/>
          </p:nvPr>
        </p:nvSpPr>
        <p:spPr>
          <a:xfrm>
            <a:off x="280080" y="5281200"/>
            <a:ext cx="2313720" cy="783360"/>
          </a:xfrm>
          <a:prstGeom prst="rect">
            <a:avLst/>
          </a:prstGeom>
          <a:noFill/>
          <a:ln w="0">
            <a:noFill/>
          </a:ln>
        </p:spPr>
        <p:txBody>
          <a:bodyPr lIns="0" anchor="b">
            <a:noAutofit/>
          </a:bodyPr>
          <a:p>
            <a:pPr>
              <a:lnSpc>
                <a:spcPct val="120000"/>
              </a:lnSpc>
              <a:spcBef>
                <a:spcPts val="1001"/>
              </a:spcBef>
              <a:buNone/>
              <a:tabLst>
                <a:tab algn="l" pos="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Aptos"/>
              </a:rPr>
              <a:t>ΑΝΘΗΛΙΑ ΒΑΣΣΟΥ Γ1</a:t>
            </a:r>
            <a:endParaRPr b="0" lang="el-GR" sz="1800" spc="-1" strike="noStrike">
              <a:latin typeface="Arial"/>
            </a:endParaRPr>
          </a:p>
        </p:txBody>
      </p:sp>
      <p:pic>
        <p:nvPicPr>
          <p:cNvPr id="238" name="Εικόνα 6" descr=""/>
          <p:cNvPicPr/>
          <p:nvPr/>
        </p:nvPicPr>
        <p:blipFill>
          <a:blip r:embed="rId1"/>
          <a:stretch/>
        </p:blipFill>
        <p:spPr>
          <a:xfrm>
            <a:off x="7074720" y="0"/>
            <a:ext cx="5117040" cy="6850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20000"/>
              </a:lnSpc>
              <a:buNone/>
            </a:pPr>
            <a:r>
              <a:rPr b="1" lang="el-GR" sz="4000" spc="-1" strike="noStrike">
                <a:solidFill>
                  <a:srgbClr val="000000"/>
                </a:solidFill>
                <a:latin typeface="Aptos"/>
              </a:rPr>
              <a:t>Αλλαγές και Εξελίξεις</a:t>
            </a:r>
            <a:endParaRPr b="0" lang="en-US" sz="40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587880" y="2117880"/>
            <a:ext cx="4524840" cy="4142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164520" indent="-16452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Με την πάροδο του χρόνου, οι συνθήκες άρχισαν να βελτιώνονται.</a:t>
            </a:r>
            <a:br/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Ψηφίστηκαν νόμοι για την προστασία των εργαζομένων.</a:t>
            </a:r>
            <a:br/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Οι γυναίκες απέκτησαν σταδιακά περισσότερα δικαιώματα.</a:t>
            </a:r>
            <a:br/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Η θέση τους στην κοινωνία άρχισε να αλλάζει.</a:t>
            </a:r>
            <a:endParaRPr b="0" lang="en-US" sz="2400" spc="-1" strike="noStrike">
              <a:solidFill>
                <a:srgbClr val="000000"/>
              </a:solidFill>
              <a:latin typeface="Aptos Display"/>
            </a:endParaRPr>
          </a:p>
        </p:txBody>
      </p:sp>
      <p:pic>
        <p:nvPicPr>
          <p:cNvPr id="261" name="Εικόνα 3" descr=""/>
          <p:cNvPicPr/>
          <p:nvPr/>
        </p:nvPicPr>
        <p:blipFill>
          <a:blip r:embed="rId1"/>
          <a:stretch/>
        </p:blipFill>
        <p:spPr>
          <a:xfrm>
            <a:off x="6095880" y="2621880"/>
            <a:ext cx="5221800" cy="3268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20000"/>
              </a:lnSpc>
              <a:buNone/>
            </a:pPr>
            <a:r>
              <a:rPr b="1" lang="el-GR" sz="4000" spc="-1" strike="noStrike">
                <a:solidFill>
                  <a:srgbClr val="000000"/>
                </a:solidFill>
                <a:latin typeface="Aptos"/>
              </a:rPr>
              <a:t>ΠΗΓΕΣ </a:t>
            </a:r>
            <a:endParaRPr b="0" lang="en-US" sz="40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392040" y="2099520"/>
            <a:ext cx="10312200" cy="3591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 u="sng">
                <a:solidFill>
                  <a:srgbClr val="000000"/>
                </a:solidFill>
                <a:uFillTx/>
                <a:latin typeface="Aptos"/>
                <a:hlinkClick r:id="rId1"/>
              </a:rPr>
              <a:t>https://nereus.library.upatras.gr/formerpat/ptyxiakes/sdo/sdo_de/2001-2005/6648pe.pdf</a:t>
            </a: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 u="sng">
                <a:solidFill>
                  <a:srgbClr val="000000"/>
                </a:solidFill>
                <a:uFillTx/>
                <a:latin typeface="Aptos"/>
                <a:hlinkClick r:id="rId2"/>
              </a:rPr>
              <a:t>https://1lyk-peir-amarous.att.sch.gr/wp-content/uploads/2024/01/%CE%93%CF%85%CE%BD%CE%B1%CE%B9%CE%BA%CE%B5%CE%AF%CE%B1-%CE%BA%CE%B1%CE%B9-%CF%80%CE%B1%CE%B9%CE%B4%CE%B9%CE%BA%CE%AE-%CE%B5%CF%81%CE%B3%CE%B1%CF%83%CE%AF%CE%B1-%CE%911-2.pdf</a:t>
            </a: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n-US" sz="1800" spc="-1" strike="noStrike">
                <a:solidFill>
                  <a:srgbClr val="000000"/>
                </a:solidFill>
                <a:latin typeface="Aptos"/>
              </a:rPr>
              <a:t>https://www.europeana.eu/el/stories/a-womans-work-is-never-done-womens-working-history-in-europe</a:t>
            </a: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l-GR" sz="1800" spc="-1" strike="noStrike">
                <a:solidFill>
                  <a:srgbClr val="000000"/>
                </a:solidFill>
                <a:latin typeface="Aptos"/>
              </a:rPr>
              <a:t>Φωτόδεντρο. http://photodentro.edu.gr/</a:t>
            </a: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l-GR" sz="1800" spc="-1" strike="noStrike">
                <a:solidFill>
                  <a:srgbClr val="000000"/>
                </a:solidFill>
                <a:latin typeface="Aptos"/>
              </a:rPr>
              <a:t>Βικιπαίδεια Βιομηχανική Επανάσταση. https://el.wikipedia.org/wiki/Βιομηχανική_Επανάσταση</a:t>
            </a: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1800" spc="-1" strike="noStrike">
                <a:solidFill>
                  <a:srgbClr val="000000"/>
                </a:solidFill>
                <a:latin typeface="Aptos"/>
              </a:rPr>
              <a:t> </a:t>
            </a: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1143000" y="966960"/>
            <a:ext cx="9504000" cy="465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2025720" y="1682640"/>
            <a:ext cx="8678520" cy="4008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120000"/>
              </a:lnSpc>
              <a:spcBef>
                <a:spcPts val="1417"/>
              </a:spcBef>
              <a:buNone/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675360" y="401040"/>
            <a:ext cx="9466560" cy="1361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80000"/>
              </a:lnSpc>
              <a:buNone/>
            </a:pPr>
            <a:r>
              <a:rPr b="1" i="1" lang="el-GR" sz="4800" spc="-301" strike="noStrike">
                <a:solidFill>
                  <a:srgbClr val="000000"/>
                </a:solidFill>
                <a:latin typeface="Aptos"/>
              </a:rPr>
              <a:t>Βιομηχανική επανάσταση</a:t>
            </a:r>
            <a:endParaRPr b="0" lang="en-US" sz="48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40" name="TextBox 4"/>
          <p:cNvSpPr/>
          <p:nvPr/>
        </p:nvSpPr>
        <p:spPr>
          <a:xfrm>
            <a:off x="435600" y="2459520"/>
            <a:ext cx="5376960" cy="521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Η Βιομηχανική Επανάσταση ήταν μια περίοδος μεγάλων αλλαγών στην παραγωγή και την οικονομία. 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Ξεκίνησε τον 18ο αιώνα στο Ηνωμένο Βασίλειο και εξαπλώθηκε σε άλλες χώρες. Η χρήση μηχανών άλλαξε τον τρόπο ζωής και εργασίας. 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Οι γυναίκες μπήκαν μαζικά στην αγορά εργασίας, αλλά χωρίς ίσα δικαιώματα.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241" name="Εικόνα 2" descr=""/>
          <p:cNvPicPr/>
          <p:nvPr/>
        </p:nvPicPr>
        <p:blipFill>
          <a:blip r:embed="rId1"/>
          <a:srcRect l="4922" t="16297" r="3497" b="12179"/>
          <a:stretch/>
        </p:blipFill>
        <p:spPr>
          <a:xfrm>
            <a:off x="6643440" y="3099960"/>
            <a:ext cx="4906080" cy="2873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title"/>
          </p:nvPr>
        </p:nvSpPr>
        <p:spPr>
          <a:xfrm>
            <a:off x="675360" y="401040"/>
            <a:ext cx="9466560" cy="1361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80000"/>
              </a:lnSpc>
              <a:buNone/>
            </a:pPr>
            <a:r>
              <a:rPr b="1" i="1" lang="el-GR" sz="4400" spc="-301" strike="noStrike">
                <a:solidFill>
                  <a:srgbClr val="000000"/>
                </a:solidFill>
                <a:latin typeface="Aptos"/>
              </a:rPr>
              <a:t>Ρόλος  των  Γυναικών  στην  Εργασία</a:t>
            </a:r>
            <a:endParaRPr b="0" lang="en-US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43" name="TextBox 4"/>
          <p:cNvSpPr/>
          <p:nvPr/>
        </p:nvSpPr>
        <p:spPr>
          <a:xfrm>
            <a:off x="354600" y="2286000"/>
            <a:ext cx="10562040" cy="41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Οι γυναίκες αποτέλεσαν σημαντικό εργατικό δυναμικό.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Συχνά προτιμούνταν από τους εργοδότες, επειδή πληρώνονταν λιγότερο.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Η εργασία τους ήταν απαραίτητη για τη λειτουργία της βιομηχανίας.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l-GR" sz="2400" spc="-1" strike="noStrike">
                <a:solidFill>
                  <a:srgbClr val="000000"/>
                </a:solidFill>
                <a:latin typeface="Aptos"/>
              </a:rPr>
              <a:t>Οι γυναίκες εργάζονταν κυρίως</a:t>
            </a: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:</a:t>
            </a:r>
            <a:endParaRPr b="0" lang="el-GR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Σε εργοστάσια υφαντουργίας </a:t>
            </a:r>
            <a:endParaRPr b="0" lang="el-GR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Σε ορυχεία </a:t>
            </a:r>
            <a:endParaRPr b="0" lang="el-GR" sz="2400" spc="-1" strike="noStrike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Ως οικιακές βοηθοί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675360" y="401040"/>
            <a:ext cx="9466560" cy="1361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80000"/>
              </a:lnSpc>
              <a:buNone/>
            </a:pPr>
            <a:r>
              <a:rPr b="1" i="1" lang="el-GR" sz="4400" spc="-151" strike="noStrike">
                <a:solidFill>
                  <a:srgbClr val="000000"/>
                </a:solidFill>
                <a:latin typeface="Aptos"/>
              </a:rPr>
              <a:t>Συνθήκες  Εργασίας</a:t>
            </a:r>
            <a:endParaRPr b="0" lang="en-US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45" name="TextBox 2"/>
          <p:cNvSpPr/>
          <p:nvPr/>
        </p:nvSpPr>
        <p:spPr>
          <a:xfrm>
            <a:off x="466560" y="2211480"/>
            <a:ext cx="5323680" cy="447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Οι συνθήκες εργασίας ήταν ιδιαίτερα δύσκολες. Οι γυναίκες εργάζονταν 10 έως 14 ώρες καθημερινά, με ελάχιστα διαλείμματα. 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Οι μισθοί τους ήταν πολύ χαμηλότεροι από των ανδρών. 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Επιπλέον, χρησιμοποιούσαν επικίνδυνα μηχανήματα και δούλευαν ανθυγιεινό περιβάλλον.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246" name="Εικόνα 3" descr=""/>
          <p:cNvPicPr/>
          <p:nvPr/>
        </p:nvPicPr>
        <p:blipFill>
          <a:blip r:embed="rId1"/>
          <a:stretch/>
        </p:blipFill>
        <p:spPr>
          <a:xfrm>
            <a:off x="6401520" y="2715120"/>
            <a:ext cx="4995360" cy="349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647640" y="180360"/>
            <a:ext cx="7538040" cy="1629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p>
            <a:pPr>
              <a:lnSpc>
                <a:spcPct val="80000"/>
              </a:lnSpc>
              <a:buNone/>
            </a:pPr>
            <a:r>
              <a:rPr b="1" i="1" lang="el-GR" sz="4000" spc="-1" strike="noStrike">
                <a:solidFill>
                  <a:srgbClr val="000000"/>
                </a:solidFill>
                <a:latin typeface="Aptos"/>
              </a:rPr>
              <a:t>Συνθήκες Ζωής</a:t>
            </a:r>
            <a:endParaRPr b="0" lang="en-US" sz="40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48" name="TextBox 3"/>
          <p:cNvSpPr/>
          <p:nvPr/>
        </p:nvSpPr>
        <p:spPr>
          <a:xfrm>
            <a:off x="447840" y="2052720"/>
            <a:ext cx="6269760" cy="411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Οι περισσότερες εργάτριες ζούσαν σε φτωχικές και μικρές κατοικίες κοντά στα εργοστάσια. Οι συνθήκες υγιεινής ήταν κακές και συχνά προκαλούσαν ασθένειες. Η εκπαίδευση ήταν περιορισμένη, ιδιαίτερα για τα κορίτσια. 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Πολλές γυναίκες έπρεπε να συνδυάζουν εργασία και φροντίδα της οικογένειας.</a:t>
            </a:r>
            <a:endParaRPr b="0" lang="el-GR" sz="2400" spc="-1" strike="noStrike">
              <a:latin typeface="Arial"/>
            </a:endParaRPr>
          </a:p>
        </p:txBody>
      </p:sp>
      <p:pic>
        <p:nvPicPr>
          <p:cNvPr id="249" name="Εικόνα 2" descr=""/>
          <p:cNvPicPr/>
          <p:nvPr/>
        </p:nvPicPr>
        <p:blipFill>
          <a:blip r:embed="rId1"/>
          <a:srcRect l="0" t="0" r="0" b="7952"/>
          <a:stretch/>
        </p:blipFill>
        <p:spPr>
          <a:xfrm>
            <a:off x="7156080" y="2252520"/>
            <a:ext cx="4159440" cy="26571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653040" y="597240"/>
            <a:ext cx="8555760" cy="671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>
              <a:lnSpc>
                <a:spcPct val="80000"/>
              </a:lnSpc>
              <a:buNone/>
            </a:pPr>
            <a:r>
              <a:rPr b="1" i="1" lang="el-GR" sz="4400" spc="-1" strike="noStrike">
                <a:solidFill>
                  <a:srgbClr val="000000"/>
                </a:solidFill>
                <a:latin typeface="Aptos"/>
              </a:rPr>
              <a:t>Δικαιώματα των Γυναικών</a:t>
            </a:r>
            <a:endParaRPr b="0" lang="en-US" sz="44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51" name="TextBox 4"/>
          <p:cNvSpPr/>
          <p:nvPr/>
        </p:nvSpPr>
        <p:spPr>
          <a:xfrm>
            <a:off x="653040" y="1766880"/>
            <a:ext cx="9750240" cy="475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i="1" lang="el-GR" sz="2800" spc="-1" strike="noStrike">
                <a:solidFill>
                  <a:srgbClr val="000000"/>
                </a:solidFill>
                <a:latin typeface="Aptos"/>
              </a:rPr>
              <a:t>Κατά τη διάρκεια της Βιομηχανικής Επανάστασης, οι γυναίκες είχαν πολύ περιορισμένα δικαιώματα σε όλους τους τομείς της ζωής τους.</a:t>
            </a:r>
            <a:endParaRPr b="0" lang="el-GR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i="1" lang="el-GR" sz="2800" spc="-1" strike="noStrike">
                <a:solidFill>
                  <a:srgbClr val="000000"/>
                </a:solidFill>
                <a:latin typeface="Aptos"/>
              </a:rPr>
              <a:t>Αυτά ήταν :</a:t>
            </a:r>
            <a:endParaRPr b="0" lang="el-GR" sz="28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el-GR" sz="2400" spc="-1" strike="noStrike">
                <a:solidFill>
                  <a:srgbClr val="000000"/>
                </a:solidFill>
                <a:latin typeface="Aptos"/>
              </a:rPr>
              <a:t>Δικαίωμα στην εργασία</a:t>
            </a:r>
            <a:endParaRPr b="0" lang="el-GR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el-GR" sz="2400" spc="-1" strike="noStrike">
                <a:solidFill>
                  <a:srgbClr val="000000"/>
                </a:solidFill>
                <a:latin typeface="Aptos"/>
              </a:rPr>
              <a:t> </a:t>
            </a:r>
            <a:r>
              <a:rPr b="0" i="1" lang="el-GR" sz="2400" spc="-1" strike="noStrike">
                <a:solidFill>
                  <a:srgbClr val="000000"/>
                </a:solidFill>
                <a:latin typeface="Aptos"/>
              </a:rPr>
              <a:t>Περιορισμένα δικαιώματα ιδιοκτησίας.</a:t>
            </a:r>
            <a:endParaRPr b="0" lang="el-GR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el-GR" sz="2400" spc="-1" strike="noStrike">
                <a:solidFill>
                  <a:srgbClr val="000000"/>
                </a:solidFill>
                <a:latin typeface="Aptos"/>
              </a:rPr>
              <a:t> </a:t>
            </a:r>
            <a:r>
              <a:rPr b="0" i="1" lang="el-GR" sz="2400" spc="-1" strike="noStrike">
                <a:solidFill>
                  <a:srgbClr val="000000"/>
                </a:solidFill>
                <a:latin typeface="Aptos"/>
              </a:rPr>
              <a:t>Δικαίωμα στον γάμο και την οικογένεια</a:t>
            </a:r>
            <a:endParaRPr b="0" lang="el-GR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el-GR" sz="2400" spc="-1" strike="noStrike">
                <a:solidFill>
                  <a:srgbClr val="000000"/>
                </a:solidFill>
                <a:latin typeface="Aptos"/>
              </a:rPr>
              <a:t> </a:t>
            </a:r>
            <a:r>
              <a:rPr b="0" i="1" lang="el-GR" sz="2400" spc="-1" strike="noStrike">
                <a:solidFill>
                  <a:srgbClr val="000000"/>
                </a:solidFill>
                <a:latin typeface="Aptos"/>
              </a:rPr>
              <a:t>Περιορισμένη πρόσβαση στην εκπαίδευση</a:t>
            </a:r>
            <a:endParaRPr b="0" lang="el-GR" sz="2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i="1" lang="el-GR" sz="2400" spc="-1" strike="noStrike">
                <a:solidFill>
                  <a:srgbClr val="000000"/>
                </a:solidFill>
                <a:latin typeface="Aptos"/>
              </a:rPr>
              <a:t> </a:t>
            </a:r>
            <a:r>
              <a:rPr b="0" i="1" lang="el-GR" sz="2400" spc="-1" strike="noStrike">
                <a:solidFill>
                  <a:srgbClr val="000000"/>
                </a:solidFill>
                <a:latin typeface="Aptos"/>
              </a:rPr>
              <a:t>Συμμετοχή σε πρώτους κοινωνικούς αγώνες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942480" y="746280"/>
            <a:ext cx="9704520" cy="686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18000"/>
          </a:bodyPr>
          <a:p>
            <a:pPr>
              <a:lnSpc>
                <a:spcPct val="120000"/>
              </a:lnSpc>
              <a:buNone/>
            </a:pPr>
            <a:br/>
            <a:r>
              <a:rPr b="1" i="1" lang="el-GR" sz="4400" spc="-1" strike="noStrike">
                <a:solidFill>
                  <a:srgbClr val="000000"/>
                </a:solidFill>
                <a:latin typeface="Aptos"/>
              </a:rPr>
              <a:t>Δικαίωμα στην εργασία - </a:t>
            </a:r>
            <a:br/>
            <a:r>
              <a:rPr b="1" i="1" lang="el-GR" sz="4400" spc="-1" strike="noStrike">
                <a:solidFill>
                  <a:srgbClr val="000000"/>
                </a:solidFill>
                <a:latin typeface="Aptos"/>
              </a:rPr>
              <a:t>Περιορισμένα δικαιώματα ιδιοκτησίας</a:t>
            </a:r>
            <a:r>
              <a:rPr b="1" i="1" lang="el-GR" sz="2700" spc="-1" strike="noStrike">
                <a:solidFill>
                  <a:srgbClr val="000000"/>
                </a:solidFill>
                <a:latin typeface="Aptos"/>
              </a:rPr>
              <a:t>.</a:t>
            </a:r>
            <a:br/>
            <a:br/>
            <a:endParaRPr b="0" lang="en-US" sz="27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53" name="TextBox 10"/>
          <p:cNvSpPr/>
          <p:nvPr/>
        </p:nvSpPr>
        <p:spPr>
          <a:xfrm>
            <a:off x="839880" y="2463120"/>
            <a:ext cx="10104840" cy="3382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l-GR" sz="2400" spc="-1" strike="noStrike">
                <a:solidFill>
                  <a:srgbClr val="000000"/>
                </a:solidFill>
                <a:latin typeface="Aptos"/>
              </a:rPr>
              <a:t>Δικαίωμα στην εργασία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Οι γυναίκες μπορούσαν να εργάζονται σε εργοστάσια, σε σπίτια ή ως υπηρέτριες. Ωστόσο, η εργασία τους ήταν χαμηλά αμειβόμενη και χωρίς προστασία.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l-GR" sz="2400" spc="-1" strike="noStrike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l-GR" sz="2400" spc="-1" strike="noStrike">
                <a:solidFill>
                  <a:srgbClr val="000000"/>
                </a:solidFill>
                <a:latin typeface="Aptos"/>
              </a:rPr>
              <a:t> </a:t>
            </a:r>
            <a:r>
              <a:rPr b="1" lang="el-GR" sz="2400" spc="-1" strike="noStrike">
                <a:solidFill>
                  <a:srgbClr val="000000"/>
                </a:solidFill>
                <a:latin typeface="Aptos"/>
              </a:rPr>
              <a:t>Περιορισμένα δικαιώματα ιδιοκτησίας  </a:t>
            </a:r>
            <a:endParaRPr b="0" lang="el-GR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Σε ορισμένες περιπτώσεις, κυρίως αν ήταν ανύπαντρες, μπορούσαν να έχουν κάποια περιουσία. Μετά τον γάμο όμως, συνήθως έχαναν τον έλεγχο αυτής της περιουσίας.</a:t>
            </a:r>
            <a:endParaRPr b="0" lang="el-G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1143000" y="699840"/>
            <a:ext cx="9504000" cy="14180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lnSpc>
                <a:spcPct val="120000"/>
              </a:lnSpc>
              <a:buNone/>
            </a:pPr>
            <a:r>
              <a:rPr b="1" i="1" lang="el-GR" sz="3200" spc="-1" strike="noStrike">
                <a:solidFill>
                  <a:srgbClr val="000000"/>
                </a:solidFill>
                <a:latin typeface="Aptos"/>
              </a:rPr>
              <a:t>Δικαίωμα στον γάμο και την οικογένεια - </a:t>
            </a:r>
            <a:br/>
            <a:r>
              <a:rPr b="1" i="1" lang="el-GR" sz="3200" spc="-1" strike="noStrike">
                <a:solidFill>
                  <a:srgbClr val="000000"/>
                </a:solidFill>
                <a:latin typeface="Aptos"/>
              </a:rPr>
              <a:t>Περιορισμένη πρόσβαση στην εκπαίδευση</a:t>
            </a:r>
            <a:br/>
            <a:endParaRPr b="0" lang="en-US" sz="32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/>
          </p:nvPr>
        </p:nvSpPr>
        <p:spPr>
          <a:xfrm>
            <a:off x="970200" y="2323440"/>
            <a:ext cx="8678520" cy="4105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el-GR" sz="2400" spc="-1" strike="noStrike">
                <a:solidFill>
                  <a:srgbClr val="000000"/>
                </a:solidFill>
                <a:latin typeface="Aptos Light"/>
              </a:rPr>
              <a:t> </a:t>
            </a:r>
            <a:r>
              <a:rPr b="1" i="1" lang="el-GR" sz="2400" spc="-1" strike="noStrike">
                <a:solidFill>
                  <a:srgbClr val="000000"/>
                </a:solidFill>
                <a:latin typeface="Aptos"/>
              </a:rPr>
              <a:t>Δικαίωμα στον γάμο και την οικογένεια</a:t>
            </a:r>
            <a:endParaRPr b="0" lang="en-US" sz="2400" spc="-1" strike="noStrike">
              <a:solidFill>
                <a:srgbClr val="000000"/>
              </a:solidFill>
              <a:latin typeface="Aptos Display"/>
            </a:endParaRPr>
          </a:p>
          <a:p>
            <a:pPr marL="164520" indent="-16452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l-GR" sz="2400" spc="-1" strike="noStrike">
                <a:solidFill>
                  <a:srgbClr val="000000"/>
                </a:solidFill>
                <a:latin typeface="Aptos"/>
              </a:rPr>
              <a:t>Οι γυναίκες είχαν ρόλο μέσα στην οικογένεια ως σύζυγοι και μητέρες. Η κοινωνία θεωρούσε αυτόν τον βασικό τους ρόλο.</a:t>
            </a:r>
            <a:endParaRPr b="0" lang="en-US" sz="2400" spc="-1" strike="noStrike">
              <a:solidFill>
                <a:srgbClr val="000000"/>
              </a:solidFill>
              <a:latin typeface="Aptos Display"/>
            </a:endParaRPr>
          </a:p>
          <a:p>
            <a:pPr marL="164520" indent="-16452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2400" spc="-1" strike="noStrike">
              <a:solidFill>
                <a:srgbClr val="000000"/>
              </a:solidFill>
              <a:latin typeface="Aptos Display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0"/>
              </a:tabLst>
            </a:pPr>
            <a:r>
              <a:rPr b="1" i="1" lang="el-GR" sz="2400" spc="-1" strike="noStrike">
                <a:solidFill>
                  <a:srgbClr val="000000"/>
                </a:solidFill>
                <a:latin typeface="Aptos"/>
              </a:rPr>
              <a:t>Περιορισμένη πρόσβαση στην εκπαίδευση</a:t>
            </a:r>
            <a:endParaRPr b="0" lang="en-US" sz="2400" spc="-1" strike="noStrike">
              <a:solidFill>
                <a:srgbClr val="000000"/>
              </a:solidFill>
              <a:latin typeface="Aptos Display"/>
            </a:endParaRPr>
          </a:p>
          <a:p>
            <a:pPr marL="164520" indent="-164520">
              <a:lnSpc>
                <a:spcPct val="100000"/>
              </a:lnSpc>
              <a:buNone/>
              <a:tabLst>
                <a:tab algn="l" pos="0"/>
              </a:tabLst>
            </a:pPr>
            <a:r>
              <a:rPr b="0" i="1" lang="el-GR" sz="2400" spc="-1" strike="noStrike">
                <a:solidFill>
                  <a:srgbClr val="000000"/>
                </a:solidFill>
                <a:latin typeface="Aptos"/>
              </a:rPr>
              <a:t>Μερικά κορίτσια είχαν βασική εκπαίδευση, κυρίως στα ανώτερα κοινωνικά στρώματα. Όμως η εκπαίδευση δεν ήταν ίση με των ανδρών.</a:t>
            </a:r>
            <a:endParaRPr b="0" lang="en-US" sz="2400" spc="-1" strike="noStrike">
              <a:solidFill>
                <a:srgbClr val="000000"/>
              </a:solidFill>
              <a:latin typeface="Aptos Display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7680" y="615960"/>
            <a:ext cx="10143000" cy="1432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81000"/>
          </a:bodyPr>
          <a:p>
            <a:pPr>
              <a:lnSpc>
                <a:spcPct val="120000"/>
              </a:lnSpc>
              <a:buNone/>
            </a:pPr>
            <a:r>
              <a:rPr b="1" lang="el-GR" sz="4000" spc="-1" strike="noStrike">
                <a:solidFill>
                  <a:srgbClr val="000000"/>
                </a:solidFill>
                <a:latin typeface="Aptos"/>
              </a:rPr>
              <a:t>Συμμετοχή σε πρώτους κοινωνικούς αγώνες</a:t>
            </a:r>
            <a:br/>
            <a:endParaRPr b="0" lang="en-US" sz="4000" spc="-1" strike="noStrike">
              <a:solidFill>
                <a:srgbClr val="000000"/>
              </a:solidFill>
              <a:latin typeface="Aptos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/>
          </p:nvPr>
        </p:nvSpPr>
        <p:spPr>
          <a:xfrm>
            <a:off x="363960" y="2211480"/>
            <a:ext cx="4338360" cy="3713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0000"/>
          </a:bodyPr>
          <a:p>
            <a:pPr marL="164520" indent="-164520">
              <a:lnSpc>
                <a:spcPct val="100000"/>
              </a:lnSpc>
              <a:buNone/>
              <a:tabLst>
                <a:tab algn="l" pos="0"/>
              </a:tabLst>
            </a:pPr>
            <a:endParaRPr b="0" lang="en-US" sz="1800" spc="-1" strike="noStrike">
              <a:solidFill>
                <a:srgbClr val="000000"/>
              </a:solidFill>
              <a:latin typeface="Aptos Display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l-GR" sz="2400" spc="-1" strike="noStrike">
                <a:solidFill>
                  <a:srgbClr val="000000"/>
                </a:solidFill>
                <a:latin typeface="Aptos"/>
              </a:rPr>
              <a:t> </a:t>
            </a:r>
            <a:r>
              <a:rPr b="1" lang="el-GR" sz="2400" spc="-1" strike="noStrike">
                <a:solidFill>
                  <a:srgbClr val="000000"/>
                </a:solidFill>
                <a:latin typeface="Aptos"/>
              </a:rPr>
              <a:t>Συμμετοχή σε πρώτους κοινωνικούς αγώνες</a:t>
            </a:r>
            <a:endParaRPr b="0" lang="en-US" sz="2400" spc="-1" strike="noStrike">
              <a:solidFill>
                <a:srgbClr val="000000"/>
              </a:solidFill>
              <a:latin typeface="Aptos Display"/>
            </a:endParaRPr>
          </a:p>
          <a:p>
            <a:pPr marL="164520" indent="-16452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Αν και δεν είχαν πολιτικά</a:t>
            </a:r>
            <a:endParaRPr b="0" lang="en-US" sz="2400" spc="-1" strike="noStrike">
              <a:solidFill>
                <a:srgbClr val="000000"/>
              </a:solidFill>
              <a:latin typeface="Aptos Display"/>
            </a:endParaRPr>
          </a:p>
          <a:p>
            <a:pPr marL="164520" indent="-16452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δικαιώματα, κάποιες γυναίκες</a:t>
            </a:r>
            <a:endParaRPr b="0" lang="en-US" sz="2400" spc="-1" strike="noStrike">
              <a:solidFill>
                <a:srgbClr val="000000"/>
              </a:solidFill>
              <a:latin typeface="Aptos Display"/>
            </a:endParaRPr>
          </a:p>
          <a:p>
            <a:pPr marL="164520" indent="-16452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άρχισαν να συμμετέχουν σε</a:t>
            </a:r>
            <a:endParaRPr b="0" lang="en-US" sz="2400" spc="-1" strike="noStrike">
              <a:solidFill>
                <a:srgbClr val="000000"/>
              </a:solidFill>
              <a:latin typeface="Aptos Display"/>
            </a:endParaRPr>
          </a:p>
          <a:p>
            <a:pPr marL="164520" indent="-16452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κινήματα διεκδίκησης. Αυτό</a:t>
            </a:r>
            <a:endParaRPr b="0" lang="en-US" sz="2400" spc="-1" strike="noStrike">
              <a:solidFill>
                <a:srgbClr val="000000"/>
              </a:solidFill>
              <a:latin typeface="Aptos Display"/>
            </a:endParaRPr>
          </a:p>
          <a:p>
            <a:pPr marL="164520" indent="-16452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οδήγησε αργότερα στην</a:t>
            </a:r>
            <a:endParaRPr b="0" lang="en-US" sz="2400" spc="-1" strike="noStrike">
              <a:solidFill>
                <a:srgbClr val="000000"/>
              </a:solidFill>
              <a:latin typeface="Aptos Display"/>
            </a:endParaRPr>
          </a:p>
          <a:p>
            <a:pPr marL="164520" indent="-16452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ανάπτυξη του φεμινιστικού</a:t>
            </a:r>
            <a:endParaRPr b="0" lang="en-US" sz="2400" spc="-1" strike="noStrike">
              <a:solidFill>
                <a:srgbClr val="000000"/>
              </a:solidFill>
              <a:latin typeface="Aptos Display"/>
            </a:endParaRPr>
          </a:p>
          <a:p>
            <a:pPr marL="164520" indent="-16452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l-GR" sz="2400" spc="-1" strike="noStrike">
                <a:solidFill>
                  <a:srgbClr val="000000"/>
                </a:solidFill>
                <a:latin typeface="Aptos"/>
              </a:rPr>
              <a:t>κινήματος.</a:t>
            </a:r>
            <a:endParaRPr b="0" lang="en-US" sz="2400" spc="-1" strike="noStrike">
              <a:solidFill>
                <a:srgbClr val="000000"/>
              </a:solidFill>
              <a:latin typeface="Aptos Display"/>
            </a:endParaRPr>
          </a:p>
        </p:txBody>
      </p:sp>
      <p:pic>
        <p:nvPicPr>
          <p:cNvPr id="258" name="Εικόνα 3" descr=""/>
          <p:cNvPicPr/>
          <p:nvPr/>
        </p:nvPicPr>
        <p:blipFill>
          <a:blip r:embed="rId1"/>
          <a:stretch/>
        </p:blipFill>
        <p:spPr>
          <a:xfrm>
            <a:off x="6195240" y="2049120"/>
            <a:ext cx="4570200" cy="3875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932"/>
      </a:dk2>
      <a:lt2>
        <a:srgbClr val="b17a5b"/>
      </a:lt2>
      <a:accent1>
        <a:srgbClr val="ceba80"/>
      </a:accent1>
      <a:accent2>
        <a:srgbClr val="4e364f"/>
      </a:accent2>
      <a:accent3>
        <a:srgbClr val="7a7567"/>
      </a:accent3>
      <a:accent4>
        <a:srgbClr val="364f4a"/>
      </a:accent4>
      <a:accent5>
        <a:srgbClr val="96a3c4"/>
      </a:accent5>
      <a:accent6>
        <a:srgbClr val="c2cfbb"/>
      </a:accent6>
      <a:hlink>
        <a:srgbClr val="169c9a"/>
      </a:hlink>
      <a:folHlink>
        <a:srgbClr val="e15c3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932"/>
      </a:dk2>
      <a:lt2>
        <a:srgbClr val="b17a5b"/>
      </a:lt2>
      <a:accent1>
        <a:srgbClr val="ceba80"/>
      </a:accent1>
      <a:accent2>
        <a:srgbClr val="4e364f"/>
      </a:accent2>
      <a:accent3>
        <a:srgbClr val="7a7567"/>
      </a:accent3>
      <a:accent4>
        <a:srgbClr val="364f4a"/>
      </a:accent4>
      <a:accent5>
        <a:srgbClr val="96a3c4"/>
      </a:accent5>
      <a:accent6>
        <a:srgbClr val="c2cfbb"/>
      </a:accent6>
      <a:hlink>
        <a:srgbClr val="169c9a"/>
      </a:hlink>
      <a:folHlink>
        <a:srgbClr val="e15c3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932"/>
      </a:dk2>
      <a:lt2>
        <a:srgbClr val="b17a5b"/>
      </a:lt2>
      <a:accent1>
        <a:srgbClr val="ceba80"/>
      </a:accent1>
      <a:accent2>
        <a:srgbClr val="4e364f"/>
      </a:accent2>
      <a:accent3>
        <a:srgbClr val="7a7567"/>
      </a:accent3>
      <a:accent4>
        <a:srgbClr val="364f4a"/>
      </a:accent4>
      <a:accent5>
        <a:srgbClr val="96a3c4"/>
      </a:accent5>
      <a:accent6>
        <a:srgbClr val="c2cfbb"/>
      </a:accent6>
      <a:hlink>
        <a:srgbClr val="169c9a"/>
      </a:hlink>
      <a:folHlink>
        <a:srgbClr val="e15c3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c3932"/>
      </a:dk2>
      <a:lt2>
        <a:srgbClr val="b17a5b"/>
      </a:lt2>
      <a:accent1>
        <a:srgbClr val="ceba80"/>
      </a:accent1>
      <a:accent2>
        <a:srgbClr val="4e364f"/>
      </a:accent2>
      <a:accent3>
        <a:srgbClr val="7a7567"/>
      </a:accent3>
      <a:accent4>
        <a:srgbClr val="364f4a"/>
      </a:accent4>
      <a:accent5>
        <a:srgbClr val="96a3c4"/>
      </a:accent5>
      <a:accent6>
        <a:srgbClr val="c2cfbb"/>
      </a:accent6>
      <a:hlink>
        <a:srgbClr val="169c9a"/>
      </a:hlink>
      <a:folHlink>
        <a:srgbClr val="e15c3d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?>
<Relationships xmlns="http://schemas.openxmlformats.org/package/2006/relationships"><Relationship Id="rId1" Type="http://schemas.openxmlformats.org/officeDocument/2006/relationships/customXmlProps" Target="itemProps1.xml"/>
</Relationships>
</file>

<file path=customXml/_rels/item2.xml.rels><?xml version="1.0" encoding="UTF-8"?>
<Relationships xmlns="http://schemas.openxmlformats.org/package/2006/relationships"><Relationship Id="rId1" Type="http://schemas.openxmlformats.org/officeDocument/2006/relationships/customXmlProps" Target="itemProps2.xml"/>
</Relationships>
</file>

<file path=customXml/_rels/item3.xml.rels><?xml version="1.0" encoding="UTF-8"?>
<Relationships xmlns="http://schemas.openxmlformats.org/package/2006/relationships"><Relationship Id="rId1" Type="http://schemas.openxmlformats.org/officeDocument/2006/relationships/customXmlProps" Target="itemProps3.xml"/>
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2BAF2CE-2C32-498E-B467-6C60C3767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1A4212-02C6-475D-B332-DC5017D045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185BFC-6E97-4C88-9034-F2A7ED1C005E}">
  <ds:schemaRefs>
    <ds:schemaRef ds:uri="http://schemas.openxmlformats.org/package/2006/metadata/core-properties"/>
    <ds:schemaRef ds:uri="http://schemas.microsoft.com/office/2006/metadata/properties"/>
    <ds:schemaRef ds:uri="71af3243-3dd4-4a8d-8c0d-dd76da1f02a5"/>
    <ds:schemaRef ds:uri="http://schemas.microsoft.com/office/2006/documentManagement/types"/>
    <ds:schemaRef ds:uri="http://purl.org/dc/dcmitype/"/>
    <ds:schemaRef ds:uri="http://purl.org/dc/terms/"/>
    <ds:schemaRef ds:uri="http://schemas.microsoft.com/sharepoint/v3"/>
    <ds:schemaRef ds:uri="http://schemas.microsoft.com/office/infopath/2007/PartnerControls"/>
    <ds:schemaRef ds:uri="http://purl.org/dc/elements/1.1/"/>
    <ds:schemaRef ds:uri="http://www.w3.org/XML/1998/namespace"/>
    <ds:schemaRef ds:uri="230e9df3-be65-4c73-a93b-d1236ebd677e"/>
    <ds:schemaRef ds:uri="16c05727-aa75-4e4a-9b5f-8a80a1165891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Muted minimalism sales presentation</Template>
  <TotalTime>106</TotalTime>
  <Application>LibreOffice/7.3.1.3$Windows_X86_64 LibreOffice_project/a69ca51ded25f3eefd52d7bf9a5fad8c90b87951</Application>
  <AppVersion>15.0000</AppVersion>
  <Words>659</Words>
  <Paragraphs>68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2026-04-21T15:16:27Z</dcterms:created>
  <dc:creator>Sivia Birbili</dc:creator>
  <dc:description/>
  <dc:language>el-GR</dc:language>
  <cp:lastModifiedBy>Sivia Birbili</cp:lastModifiedBy>
  <dcterms:modified xsi:type="dcterms:W3CDTF">2026-04-23T20:02:44Z</dcterms:modified>
  <cp:revision>4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PresentationFormat">
    <vt:lpwstr>Ευρεία οθόνη</vt:lpwstr>
  </property>
  <property fmtid="{D5CDD505-2E9C-101B-9397-08002B2CF9AE}" pid="5" name="Slides">
    <vt:i4>12</vt:i4>
  </property>
</Properties>
</file>