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7" r:id="rId4"/>
    <p:sldId id="263" r:id="rId5"/>
    <p:sldId id="258" r:id="rId6"/>
    <p:sldId id="259" r:id="rId7"/>
    <p:sldId id="260" r:id="rId8"/>
    <p:sldId id="261" r:id="rId9"/>
    <p:sldId id="264" r:id="rId10"/>
    <p:sldId id="265" r:id="rId11"/>
    <p:sldId id="266" r:id="rId12"/>
    <p:sldId id="267" r:id="rId13"/>
    <p:sldId id="271"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GB"/>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4/24/25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4/24/25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GB"/>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4/24/25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4/24/25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4/24/25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4/24/25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GB"/>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4/24/25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4/24/25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4/24/25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EF57F-0D23-7A58-D22C-D87D00161EE8}"/>
              </a:ext>
            </a:extLst>
          </p:cNvPr>
          <p:cNvSpPr>
            <a:spLocks noGrp="1"/>
          </p:cNvSpPr>
          <p:nvPr>
            <p:ph type="ctrTitle"/>
          </p:nvPr>
        </p:nvSpPr>
        <p:spPr>
          <a:xfrm>
            <a:off x="1915128" y="1938420"/>
            <a:ext cx="8081001" cy="3332763"/>
          </a:xfrm>
        </p:spPr>
        <p:txBody>
          <a:bodyPr/>
          <a:lstStyle/>
          <a:p>
            <a:r>
              <a:rPr lang="el-GR" b="1" dirty="0"/>
              <a:t>Στην βιβλιοθήκη βιβλίο-Μελετώ, Βιβλίο-Κρίνω,</a:t>
            </a:r>
            <a:br>
              <a:rPr lang="el-GR" b="1" dirty="0"/>
            </a:br>
            <a:r>
              <a:rPr lang="el-GR" b="1" dirty="0" err="1"/>
              <a:t>Βιβλιο-Προτείνω</a:t>
            </a:r>
            <a:endParaRPr lang="en-GR" b="1" dirty="0"/>
          </a:p>
        </p:txBody>
      </p:sp>
    </p:spTree>
    <p:extLst>
      <p:ext uri="{BB962C8B-B14F-4D97-AF65-F5344CB8AC3E}">
        <p14:creationId xmlns:p14="http://schemas.microsoft.com/office/powerpoint/2010/main" val="3744202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266D6-D15E-A014-47C7-D723FA1BC2F7}"/>
              </a:ext>
            </a:extLst>
          </p:cNvPr>
          <p:cNvSpPr>
            <a:spLocks noGrp="1"/>
          </p:cNvSpPr>
          <p:nvPr>
            <p:ph type="title"/>
          </p:nvPr>
        </p:nvSpPr>
        <p:spPr>
          <a:xfrm>
            <a:off x="1218811" y="1234572"/>
            <a:ext cx="9601200" cy="1485900"/>
          </a:xfrm>
        </p:spPr>
        <p:txBody>
          <a:bodyPr/>
          <a:lstStyle/>
          <a:p>
            <a:r>
              <a:rPr lang="el-GR" b="1" dirty="0"/>
              <a:t>Ανατροπές-Κορύφωση της αγωνίας </a:t>
            </a:r>
            <a:br>
              <a:rPr lang="el-GR" b="1" dirty="0"/>
            </a:br>
            <a:endParaRPr lang="el-GR" b="1" dirty="0"/>
          </a:p>
        </p:txBody>
      </p:sp>
      <p:sp>
        <p:nvSpPr>
          <p:cNvPr id="4" name="Content Placeholder 3">
            <a:extLst>
              <a:ext uri="{FF2B5EF4-FFF2-40B4-BE49-F238E27FC236}">
                <a16:creationId xmlns:a16="http://schemas.microsoft.com/office/drawing/2014/main" id="{D59DC8F7-08AD-0212-BB04-87E745682AC7}"/>
              </a:ext>
            </a:extLst>
          </p:cNvPr>
          <p:cNvSpPr>
            <a:spLocks noGrp="1"/>
          </p:cNvSpPr>
          <p:nvPr>
            <p:ph sz="half" idx="1"/>
          </p:nvPr>
        </p:nvSpPr>
        <p:spPr/>
        <p:txBody>
          <a:bodyPr/>
          <a:lstStyle/>
          <a:p>
            <a:r>
              <a:rPr lang="el-GR" dirty="0"/>
              <a:t>Αν και δεν υπάρχουν μεγάλες δραματικές ανατροπές, η ιστορία έχει μικρές εκπλήξεις που κρατούν το ενδιαφέρον. Ο τρόπος που αντιδρούν τα μέλη της οικογένειας σε κάθε κατάσταση, δημιουργεί συνεχώς καινούριες δυναμικές.</a:t>
            </a:r>
          </a:p>
          <a:p>
            <a:endParaRPr lang="en-GR" dirty="0"/>
          </a:p>
        </p:txBody>
      </p:sp>
      <p:sp>
        <p:nvSpPr>
          <p:cNvPr id="6" name="Content Placeholder 5">
            <a:extLst>
              <a:ext uri="{FF2B5EF4-FFF2-40B4-BE49-F238E27FC236}">
                <a16:creationId xmlns:a16="http://schemas.microsoft.com/office/drawing/2014/main" id="{CD80819F-62F5-926F-6ACB-97D68C3DAC53}"/>
              </a:ext>
            </a:extLst>
          </p:cNvPr>
          <p:cNvSpPr>
            <a:spLocks noGrp="1"/>
          </p:cNvSpPr>
          <p:nvPr>
            <p:ph sz="half" idx="2"/>
          </p:nvPr>
        </p:nvSpPr>
        <p:spPr/>
        <p:txBody>
          <a:bodyPr/>
          <a:lstStyle/>
          <a:p>
            <a:r>
              <a:rPr lang="el-GR"/>
              <a:t>Η ένταση κορυφώνεται σε στιγμές όπου φαίνεται ότι οι σχέσεις ανάμεσα στα μέλη δοκιμάζονται πολύ – είτε από συναισθηματική φόρτιση, είτε από παρεξηγήσεις. Εκεί είναι που φαίνεται η δύναμη της οικογένειας.</a:t>
            </a:r>
          </a:p>
        </p:txBody>
      </p:sp>
    </p:spTree>
    <p:extLst>
      <p:ext uri="{BB962C8B-B14F-4D97-AF65-F5344CB8AC3E}">
        <p14:creationId xmlns:p14="http://schemas.microsoft.com/office/powerpoint/2010/main" val="964312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10F74-5272-D3B7-5F4A-D158CC98E1E5}"/>
              </a:ext>
            </a:extLst>
          </p:cNvPr>
          <p:cNvSpPr>
            <a:spLocks noGrp="1"/>
          </p:cNvSpPr>
          <p:nvPr>
            <p:ph type="title"/>
          </p:nvPr>
        </p:nvSpPr>
        <p:spPr>
          <a:xfrm>
            <a:off x="1295400" y="2533650"/>
            <a:ext cx="9601200" cy="1485900"/>
          </a:xfrm>
        </p:spPr>
        <p:txBody>
          <a:bodyPr/>
          <a:lstStyle/>
          <a:p>
            <a:r>
              <a:rPr lang="el-GR" b="1"/>
              <a:t>Λύση – Έκβαση</a:t>
            </a:r>
          </a:p>
        </p:txBody>
      </p:sp>
      <p:sp>
        <p:nvSpPr>
          <p:cNvPr id="3" name="Content Placeholder 2">
            <a:extLst>
              <a:ext uri="{FF2B5EF4-FFF2-40B4-BE49-F238E27FC236}">
                <a16:creationId xmlns:a16="http://schemas.microsoft.com/office/drawing/2014/main" id="{E8DAB317-68C2-EF7B-3BD8-23D63DA374C7}"/>
              </a:ext>
            </a:extLst>
          </p:cNvPr>
          <p:cNvSpPr>
            <a:spLocks noGrp="1"/>
          </p:cNvSpPr>
          <p:nvPr>
            <p:ph idx="1"/>
          </p:nvPr>
        </p:nvSpPr>
        <p:spPr>
          <a:xfrm>
            <a:off x="1295400" y="3276600"/>
            <a:ext cx="9601200" cy="3581400"/>
          </a:xfrm>
        </p:spPr>
        <p:txBody>
          <a:bodyPr/>
          <a:lstStyle/>
          <a:p>
            <a:r>
              <a:rPr lang="el-GR"/>
              <a:t>Η λύση έρχεται με τη συνεννόηση, τη συγχώρεση και την αγάπη. Το τέλος είναι αίσιο και γεμάτο θετικά μηνύματα. Η οικογένεια είναι πιο ενωμένη από πριν, δείχνοντας ότι μέσα από τις δυσκολίες μπορεί να βγει κάτι όμορφο.</a:t>
            </a:r>
          </a:p>
        </p:txBody>
      </p:sp>
    </p:spTree>
    <p:extLst>
      <p:ext uri="{BB962C8B-B14F-4D97-AF65-F5344CB8AC3E}">
        <p14:creationId xmlns:p14="http://schemas.microsoft.com/office/powerpoint/2010/main" val="144116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763FD-861F-179B-CFE1-D0AAD2D13634}"/>
              </a:ext>
            </a:extLst>
          </p:cNvPr>
          <p:cNvSpPr>
            <a:spLocks noGrp="1"/>
          </p:cNvSpPr>
          <p:nvPr>
            <p:ph type="title"/>
          </p:nvPr>
        </p:nvSpPr>
        <p:spPr>
          <a:xfrm>
            <a:off x="1371600" y="1347786"/>
            <a:ext cx="9601200" cy="823913"/>
          </a:xfrm>
        </p:spPr>
        <p:txBody>
          <a:bodyPr/>
          <a:lstStyle/>
          <a:p>
            <a:r>
              <a:rPr lang="el-GR" b="1"/>
              <a:t>Αν μπορούσα, τι θα άλλαζα;</a:t>
            </a:r>
          </a:p>
        </p:txBody>
      </p:sp>
      <p:sp>
        <p:nvSpPr>
          <p:cNvPr id="4" name="Text Placeholder 3">
            <a:extLst>
              <a:ext uri="{FF2B5EF4-FFF2-40B4-BE49-F238E27FC236}">
                <a16:creationId xmlns:a16="http://schemas.microsoft.com/office/drawing/2014/main" id="{C157B453-71C9-EAFB-66F1-F2587A46D7E8}"/>
              </a:ext>
            </a:extLst>
          </p:cNvPr>
          <p:cNvSpPr>
            <a:spLocks noGrp="1"/>
          </p:cNvSpPr>
          <p:nvPr>
            <p:ph type="body" idx="1"/>
          </p:nvPr>
        </p:nvSpPr>
        <p:spPr>
          <a:xfrm>
            <a:off x="1371600" y="2340863"/>
            <a:ext cx="4443984" cy="823913"/>
          </a:xfrm>
        </p:spPr>
        <p:txBody>
          <a:bodyPr/>
          <a:lstStyle/>
          <a:p>
            <a:r>
              <a:rPr lang="el-GR"/>
              <a:t>Χαρακτήρες:</a:t>
            </a:r>
          </a:p>
        </p:txBody>
      </p:sp>
      <p:sp>
        <p:nvSpPr>
          <p:cNvPr id="3" name="Content Placeholder 2">
            <a:extLst>
              <a:ext uri="{FF2B5EF4-FFF2-40B4-BE49-F238E27FC236}">
                <a16:creationId xmlns:a16="http://schemas.microsoft.com/office/drawing/2014/main" id="{D0D4DF5B-77B8-BB91-8623-63F3340DB0DF}"/>
              </a:ext>
            </a:extLst>
          </p:cNvPr>
          <p:cNvSpPr>
            <a:spLocks noGrp="1"/>
          </p:cNvSpPr>
          <p:nvPr>
            <p:ph sz="half" idx="2"/>
          </p:nvPr>
        </p:nvSpPr>
        <p:spPr/>
        <p:txBody>
          <a:bodyPr/>
          <a:lstStyle/>
          <a:p>
            <a:r>
              <a:rPr lang="el-GR"/>
              <a:t>Ίσως να γνωρίζαμε λίγο περισσότερο τη μαμά και τον μπαμπά, να βλέπαμε πιο πολύ τη δική τους πλευρά.</a:t>
            </a:r>
          </a:p>
        </p:txBody>
      </p:sp>
      <p:sp>
        <p:nvSpPr>
          <p:cNvPr id="5" name="Text Placeholder 4">
            <a:extLst>
              <a:ext uri="{FF2B5EF4-FFF2-40B4-BE49-F238E27FC236}">
                <a16:creationId xmlns:a16="http://schemas.microsoft.com/office/drawing/2014/main" id="{85BAB872-15B6-28FF-B210-8A0B01EA8DC8}"/>
              </a:ext>
            </a:extLst>
          </p:cNvPr>
          <p:cNvSpPr>
            <a:spLocks noGrp="1"/>
          </p:cNvSpPr>
          <p:nvPr>
            <p:ph type="body" sz="quarter" idx="3"/>
          </p:nvPr>
        </p:nvSpPr>
        <p:spPr/>
        <p:txBody>
          <a:bodyPr/>
          <a:lstStyle/>
          <a:p>
            <a:r>
              <a:rPr lang="el-GR"/>
              <a:t>Πλοκή: </a:t>
            </a:r>
          </a:p>
        </p:txBody>
      </p:sp>
      <p:sp>
        <p:nvSpPr>
          <p:cNvPr id="6" name="Content Placeholder 5">
            <a:extLst>
              <a:ext uri="{FF2B5EF4-FFF2-40B4-BE49-F238E27FC236}">
                <a16:creationId xmlns:a16="http://schemas.microsoft.com/office/drawing/2014/main" id="{C595109E-A252-EF64-2FDF-1370FD2B59B6}"/>
              </a:ext>
            </a:extLst>
          </p:cNvPr>
          <p:cNvSpPr>
            <a:spLocks noGrp="1"/>
          </p:cNvSpPr>
          <p:nvPr>
            <p:ph sz="quarter" idx="4"/>
          </p:nvPr>
        </p:nvSpPr>
        <p:spPr/>
        <p:txBody>
          <a:bodyPr/>
          <a:lstStyle/>
          <a:p>
            <a:r>
              <a:rPr lang="el-GR"/>
              <a:t>Θα ήταν ωραίο να δούμε τι γίνεται με την οικογένεια μετά από κάποιο καιρό – μια “συνέχεια”.</a:t>
            </a:r>
          </a:p>
        </p:txBody>
      </p:sp>
    </p:spTree>
    <p:extLst>
      <p:ext uri="{BB962C8B-B14F-4D97-AF65-F5344CB8AC3E}">
        <p14:creationId xmlns:p14="http://schemas.microsoft.com/office/powerpoint/2010/main" val="2408677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8FF5F-B8D2-8AA0-B8CA-DFDC807260F0}"/>
              </a:ext>
            </a:extLst>
          </p:cNvPr>
          <p:cNvSpPr>
            <a:spLocks noGrp="1"/>
          </p:cNvSpPr>
          <p:nvPr>
            <p:ph type="title"/>
          </p:nvPr>
        </p:nvSpPr>
        <p:spPr>
          <a:xfrm>
            <a:off x="5114758" y="1245936"/>
            <a:ext cx="9601200" cy="1485900"/>
          </a:xfrm>
        </p:spPr>
        <p:txBody>
          <a:bodyPr/>
          <a:lstStyle/>
          <a:p>
            <a:r>
              <a:rPr lang="el-GR" b="1" dirty="0"/>
              <a:t>Τέλος</a:t>
            </a:r>
            <a:endParaRPr lang="en-GR" b="1" dirty="0"/>
          </a:p>
        </p:txBody>
      </p:sp>
      <p:sp>
        <p:nvSpPr>
          <p:cNvPr id="3" name="Content Placeholder 2">
            <a:extLst>
              <a:ext uri="{FF2B5EF4-FFF2-40B4-BE49-F238E27FC236}">
                <a16:creationId xmlns:a16="http://schemas.microsoft.com/office/drawing/2014/main" id="{F707682E-159B-F096-3145-3444A0708B60}"/>
              </a:ext>
            </a:extLst>
          </p:cNvPr>
          <p:cNvSpPr>
            <a:spLocks noGrp="1"/>
          </p:cNvSpPr>
          <p:nvPr>
            <p:ph sz="half" idx="1"/>
          </p:nvPr>
        </p:nvSpPr>
        <p:spPr/>
        <p:txBody>
          <a:bodyPr/>
          <a:lstStyle/>
          <a:p>
            <a:r>
              <a:rPr lang="el-GR" dirty="0"/>
              <a:t>Το βιβλίο ήταν πολύ ωραίο, όμως θα ήθελα περισσότερες ανατροπές και να βλέπαμε την συνέχεια.</a:t>
            </a:r>
            <a:endParaRPr lang="en-GR" dirty="0"/>
          </a:p>
        </p:txBody>
      </p:sp>
      <p:sp>
        <p:nvSpPr>
          <p:cNvPr id="9" name="Content Placeholder 4">
            <a:extLst>
              <a:ext uri="{FF2B5EF4-FFF2-40B4-BE49-F238E27FC236}">
                <a16:creationId xmlns:a16="http://schemas.microsoft.com/office/drawing/2014/main" id="{16EAC7DC-63DD-B56E-A1CD-0949FDD9D26B}"/>
              </a:ext>
            </a:extLst>
          </p:cNvPr>
          <p:cNvSpPr>
            <a:spLocks noGrp="1"/>
          </p:cNvSpPr>
          <p:nvPr>
            <p:ph sz="half" idx="2"/>
          </p:nvPr>
        </p:nvSpPr>
        <p:spPr>
          <a:xfrm>
            <a:off x="6525403" y="2285999"/>
            <a:ext cx="4447786" cy="6002422"/>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r>
              <a:rPr lang="el-GR" dirty="0"/>
              <a:t>Το βιβλίο μου άρεσε πολύ, προτείνω σε όλους μικρούς και μεγάλους να το διαβάσουν διότι είναι ένα βιβλίο με το οποίο μπορούν να ταυτιστούν με την οικογενειακή ζωή που επικρατεί σε εκείνη την οικογένεια. Η ζωή με πολλά άτομα σε ένα σπίτι μπορεί να είναι ένα δύσκολη αλλά με την σωστή κατανόηση και αγάπη για τον άλλον είναι όλα πιο εύκολα. Διαβάστε το και εσείς και πείτε μου την γνώμη σας !!</a:t>
            </a:r>
            <a:endParaRPr lang="en-GR" dirty="0"/>
          </a:p>
        </p:txBody>
      </p:sp>
    </p:spTree>
    <p:extLst>
      <p:ext uri="{BB962C8B-B14F-4D97-AF65-F5344CB8AC3E}">
        <p14:creationId xmlns:p14="http://schemas.microsoft.com/office/powerpoint/2010/main" val="1167239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0A14B-D25B-66AE-3F62-5F31FFC63283}"/>
              </a:ext>
            </a:extLst>
          </p:cNvPr>
          <p:cNvSpPr>
            <a:spLocks noGrp="1"/>
          </p:cNvSpPr>
          <p:nvPr>
            <p:ph type="title"/>
          </p:nvPr>
        </p:nvSpPr>
        <p:spPr>
          <a:xfrm>
            <a:off x="2708442" y="2850147"/>
            <a:ext cx="7819190" cy="1157706"/>
          </a:xfrm>
        </p:spPr>
        <p:txBody>
          <a:bodyPr>
            <a:normAutofit fontScale="90000"/>
          </a:bodyPr>
          <a:lstStyle/>
          <a:p>
            <a:r>
              <a:rPr lang="el-GR" b="1" i="1" dirty="0"/>
              <a:t>Από την μαθήτρια: Ιωάννα Χουρδάκη </a:t>
            </a:r>
            <a:r>
              <a:rPr lang="el-GR" b="1" i="1" dirty="0" err="1"/>
              <a:t>Β4</a:t>
            </a:r>
            <a:endParaRPr lang="en-GR" b="1" i="1" dirty="0"/>
          </a:p>
        </p:txBody>
      </p:sp>
    </p:spTree>
    <p:extLst>
      <p:ext uri="{BB962C8B-B14F-4D97-AF65-F5344CB8AC3E}">
        <p14:creationId xmlns:p14="http://schemas.microsoft.com/office/powerpoint/2010/main" val="1940514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281DF12-4C9E-57C1-6066-350501C7F34F}"/>
              </a:ext>
            </a:extLst>
          </p:cNvPr>
          <p:cNvPicPr>
            <a:picLocks noChangeAspect="1"/>
          </p:cNvPicPr>
          <p:nvPr/>
        </p:nvPicPr>
        <p:blipFill>
          <a:blip r:embed="rId2"/>
          <a:stretch>
            <a:fillRect/>
          </a:stretch>
        </p:blipFill>
        <p:spPr>
          <a:xfrm>
            <a:off x="4145788" y="449049"/>
            <a:ext cx="3900424" cy="5959901"/>
          </a:xfrm>
          <a:prstGeom prst="rect">
            <a:avLst/>
          </a:prstGeom>
        </p:spPr>
      </p:pic>
    </p:spTree>
    <p:extLst>
      <p:ext uri="{BB962C8B-B14F-4D97-AF65-F5344CB8AC3E}">
        <p14:creationId xmlns:p14="http://schemas.microsoft.com/office/powerpoint/2010/main" val="3340132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0D71A-6C52-4424-B02F-E8A08F814B25}"/>
              </a:ext>
            </a:extLst>
          </p:cNvPr>
          <p:cNvSpPr>
            <a:spLocks noGrp="1"/>
          </p:cNvSpPr>
          <p:nvPr>
            <p:ph type="title"/>
          </p:nvPr>
        </p:nvSpPr>
        <p:spPr>
          <a:xfrm>
            <a:off x="1969168" y="1802731"/>
            <a:ext cx="8253663" cy="737268"/>
          </a:xfrm>
        </p:spPr>
        <p:txBody>
          <a:bodyPr>
            <a:normAutofit fontScale="90000"/>
          </a:bodyPr>
          <a:lstStyle/>
          <a:p>
            <a:r>
              <a:rPr lang="el-GR" b="1" dirty="0"/>
              <a:t>Εικόνα βιβλίου που δανειστήκαμε:</a:t>
            </a:r>
            <a:endParaRPr lang="en-GR" b="1" dirty="0"/>
          </a:p>
        </p:txBody>
      </p:sp>
      <p:sp>
        <p:nvSpPr>
          <p:cNvPr id="3" name="Content Placeholder 2">
            <a:extLst>
              <a:ext uri="{FF2B5EF4-FFF2-40B4-BE49-F238E27FC236}">
                <a16:creationId xmlns:a16="http://schemas.microsoft.com/office/drawing/2014/main" id="{BBCE7CDC-0CAD-E1E8-C41D-65A2FEADAEF4}"/>
              </a:ext>
            </a:extLst>
          </p:cNvPr>
          <p:cNvSpPr>
            <a:spLocks noGrp="1"/>
          </p:cNvSpPr>
          <p:nvPr>
            <p:ph idx="1"/>
          </p:nvPr>
        </p:nvSpPr>
        <p:spPr>
          <a:xfrm>
            <a:off x="3443705" y="2921000"/>
            <a:ext cx="9601200" cy="3581400"/>
          </a:xfrm>
        </p:spPr>
        <p:txBody>
          <a:bodyPr/>
          <a:lstStyle/>
          <a:p>
            <a:r>
              <a:rPr lang="el-GR" dirty="0"/>
              <a:t>Τίτλος: Σπίτι για Πέντε</a:t>
            </a:r>
          </a:p>
          <a:p>
            <a:r>
              <a:rPr lang="el-GR" dirty="0"/>
              <a:t>Συγγραφέας: Λότη Πέτροβιτς-Ανδρουτσοπούλου</a:t>
            </a:r>
          </a:p>
          <a:p>
            <a:endParaRPr lang="en-GR" dirty="0"/>
          </a:p>
        </p:txBody>
      </p:sp>
    </p:spTree>
    <p:extLst>
      <p:ext uri="{BB962C8B-B14F-4D97-AF65-F5344CB8AC3E}">
        <p14:creationId xmlns:p14="http://schemas.microsoft.com/office/powerpoint/2010/main" val="1493734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00BCC-99B4-2401-085A-E52DFF519A6F}"/>
              </a:ext>
            </a:extLst>
          </p:cNvPr>
          <p:cNvSpPr>
            <a:spLocks noGrp="1"/>
          </p:cNvSpPr>
          <p:nvPr>
            <p:ph type="title"/>
          </p:nvPr>
        </p:nvSpPr>
        <p:spPr/>
        <p:txBody>
          <a:bodyPr/>
          <a:lstStyle/>
          <a:p>
            <a:r>
              <a:rPr lang="el-GR" dirty="0"/>
              <a:t>Μερικές λεπτομέρειες για την συγγραφέα </a:t>
            </a:r>
            <a:endParaRPr lang="en-GR" dirty="0"/>
          </a:p>
        </p:txBody>
      </p:sp>
      <p:sp>
        <p:nvSpPr>
          <p:cNvPr id="3" name="Content Placeholder 2">
            <a:extLst>
              <a:ext uri="{FF2B5EF4-FFF2-40B4-BE49-F238E27FC236}">
                <a16:creationId xmlns:a16="http://schemas.microsoft.com/office/drawing/2014/main" id="{FB4917B6-D426-BA3A-8D3D-B41043EEED19}"/>
              </a:ext>
            </a:extLst>
          </p:cNvPr>
          <p:cNvSpPr>
            <a:spLocks noGrp="1"/>
          </p:cNvSpPr>
          <p:nvPr>
            <p:ph sz="half" idx="1"/>
          </p:nvPr>
        </p:nvSpPr>
        <p:spPr>
          <a:xfrm>
            <a:off x="1371600" y="2285999"/>
            <a:ext cx="4020135" cy="3886201"/>
          </a:xfrm>
        </p:spPr>
        <p:txBody>
          <a:bodyPr>
            <a:normAutofit fontScale="70000" lnSpcReduction="20000"/>
          </a:bodyPr>
          <a:lstStyle/>
          <a:p>
            <a:r>
              <a:rPr lang="el-GR"/>
              <a:t>Η Λότη Πέτροβιτς-Ανδρουτσοπούλου είναι από τις πιο σημαντικές συγγραφείς παιδικής και νεανικής λογοτεχνίας στην Ελλάδα. Γεννήθηκε στην Αθήνα το 1937 και σπούδασε ξένες γλώσσες, μουσική και φιλολογία. Εργάστηκε για χρόνια στον Διεθνή Οργανισμό Μετανάστευσης και αργότερα αφοσιώθηκε στη συγγραφή. Έχει γράψει πάνω από 70 βιβλία για παιδιά, εφήβους και ενήλικες, με έργα που έχουν μεταφραστεί σε πολλές γλώσσες. Έχει τιμηθεί με σημαντικά βραβεία, όπως το Κρατικό Βραβείο Παιδικής Λογοτεχνίας και το Βραβείο Ουράνη της Ακαδημίας Αθηνών. Υπήρξε ενεργό μέλος σε πολιτιστικούς φορείς και έχει εκπροσωπήσει την Ελλάδα σε διεθνή συνέδρια. Εκτός από τη συγγραφή, ασχολείται με το κολάζ. Το έργο της ξεχωρίζει για την ευαισθησία, τη φαντασία και την αγάπη της για τα παιδιά. Ζει στην Αθήνα και παραμένει ενεργή στον χώρο της λογοτεχνίας.</a:t>
            </a:r>
          </a:p>
        </p:txBody>
      </p:sp>
      <p:pic>
        <p:nvPicPr>
          <p:cNvPr id="8" name="Content Placeholder 7">
            <a:extLst>
              <a:ext uri="{FF2B5EF4-FFF2-40B4-BE49-F238E27FC236}">
                <a16:creationId xmlns:a16="http://schemas.microsoft.com/office/drawing/2014/main" id="{1B26B5E3-75A3-6178-2792-66883855DA80}"/>
              </a:ext>
            </a:extLst>
          </p:cNvPr>
          <p:cNvPicPr>
            <a:picLocks noGrp="1" noChangeAspect="1"/>
          </p:cNvPicPr>
          <p:nvPr>
            <p:ph sz="half" idx="2"/>
          </p:nvPr>
        </p:nvPicPr>
        <p:blipFill>
          <a:blip r:embed="rId2"/>
          <a:stretch>
            <a:fillRect/>
          </a:stretch>
        </p:blipFill>
        <p:spPr>
          <a:xfrm>
            <a:off x="6096000" y="2285999"/>
            <a:ext cx="4020135" cy="2680090"/>
          </a:xfrm>
          <a:prstGeom prst="rect">
            <a:avLst/>
          </a:prstGeom>
        </p:spPr>
      </p:pic>
    </p:spTree>
    <p:extLst>
      <p:ext uri="{BB962C8B-B14F-4D97-AF65-F5344CB8AC3E}">
        <p14:creationId xmlns:p14="http://schemas.microsoft.com/office/powerpoint/2010/main" val="2246335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1701F-4772-B1DA-B647-6E19844C3AAF}"/>
              </a:ext>
            </a:extLst>
          </p:cNvPr>
          <p:cNvSpPr>
            <a:spLocks noGrp="1"/>
          </p:cNvSpPr>
          <p:nvPr>
            <p:ph type="title"/>
          </p:nvPr>
        </p:nvSpPr>
        <p:spPr>
          <a:xfrm>
            <a:off x="1295400" y="2686050"/>
            <a:ext cx="9601200" cy="1485900"/>
          </a:xfrm>
        </p:spPr>
        <p:txBody>
          <a:bodyPr/>
          <a:lstStyle/>
          <a:p>
            <a:r>
              <a:rPr lang="el-GR" b="1" dirty="0"/>
              <a:t>Περίληψη </a:t>
            </a:r>
            <a:endParaRPr lang="en-GR" b="1" dirty="0"/>
          </a:p>
        </p:txBody>
      </p:sp>
      <p:sp>
        <p:nvSpPr>
          <p:cNvPr id="3" name="Content Placeholder 2">
            <a:extLst>
              <a:ext uri="{FF2B5EF4-FFF2-40B4-BE49-F238E27FC236}">
                <a16:creationId xmlns:a16="http://schemas.microsoft.com/office/drawing/2014/main" id="{2EBF3D4E-18E8-1E6E-B3E1-0098665B1290}"/>
              </a:ext>
            </a:extLst>
          </p:cNvPr>
          <p:cNvSpPr>
            <a:spLocks noGrp="1"/>
          </p:cNvSpPr>
          <p:nvPr>
            <p:ph idx="1"/>
          </p:nvPr>
        </p:nvSpPr>
        <p:spPr>
          <a:xfrm>
            <a:off x="918410" y="3429000"/>
            <a:ext cx="9601200" cy="3581400"/>
          </a:xfrm>
        </p:spPr>
        <p:txBody>
          <a:bodyPr/>
          <a:lstStyle/>
          <a:p>
            <a:r>
              <a:rPr lang="el-GR"/>
              <a:t>Η ιστορία περιγράφει την καθημερινή ζωή μιας οικογένειας με τρία παιδιά που μετακομίζει σε νέο σπίτι. Μέσα από απλές αλλά σημαντικές στιγμές (χαρές, δυσκολίες, συγκρούσεις), βλέπουμε πώς τα μέλη της οικογένειας μαθαίνουν να συνυπάρχουν, να συνεργάζονται και να αγαπιούνται βαθύτερα.</a:t>
            </a:r>
          </a:p>
        </p:txBody>
      </p:sp>
    </p:spTree>
    <p:extLst>
      <p:ext uri="{BB962C8B-B14F-4D97-AF65-F5344CB8AC3E}">
        <p14:creationId xmlns:p14="http://schemas.microsoft.com/office/powerpoint/2010/main" val="1419206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53941AD-37BD-05EC-B863-409EC7E54953}"/>
              </a:ext>
            </a:extLst>
          </p:cNvPr>
          <p:cNvSpPr>
            <a:spLocks noGrp="1"/>
          </p:cNvSpPr>
          <p:nvPr>
            <p:ph type="title"/>
          </p:nvPr>
        </p:nvSpPr>
        <p:spPr>
          <a:xfrm>
            <a:off x="1219200" y="2260600"/>
            <a:ext cx="9601200" cy="1485900"/>
          </a:xfrm>
        </p:spPr>
        <p:txBody>
          <a:bodyPr/>
          <a:lstStyle/>
          <a:p>
            <a:r>
              <a:rPr lang="el-GR" b="1" dirty="0"/>
              <a:t>Πρόσωπα και χαρακτήρες </a:t>
            </a:r>
            <a:endParaRPr lang="en-GR" b="1" dirty="0"/>
          </a:p>
        </p:txBody>
      </p:sp>
      <p:sp>
        <p:nvSpPr>
          <p:cNvPr id="3" name="Content Placeholder 2">
            <a:extLst>
              <a:ext uri="{FF2B5EF4-FFF2-40B4-BE49-F238E27FC236}">
                <a16:creationId xmlns:a16="http://schemas.microsoft.com/office/drawing/2014/main" id="{35C417A9-EC6B-B50D-96BD-B1AB802B36F1}"/>
              </a:ext>
            </a:extLst>
          </p:cNvPr>
          <p:cNvSpPr>
            <a:spLocks noGrp="1"/>
          </p:cNvSpPr>
          <p:nvPr>
            <p:ph idx="1"/>
          </p:nvPr>
        </p:nvSpPr>
        <p:spPr>
          <a:xfrm>
            <a:off x="1219200" y="3276600"/>
            <a:ext cx="9601200" cy="3581400"/>
          </a:xfrm>
        </p:spPr>
        <p:txBody>
          <a:bodyPr/>
          <a:lstStyle/>
          <a:p>
            <a:r>
              <a:rPr lang="el-GR"/>
              <a:t>Μητέρα &amp; Πατέρας: Στηρίζουν την οικογένεια, προσπαθούν να κρατούν ισορροπία.</a:t>
            </a:r>
          </a:p>
          <a:p>
            <a:r>
              <a:rPr lang="el-GR"/>
              <a:t>Τα τρία παιδιά: Έχουν διαφορετικούς χαρακτήρες και ενδιαφέροντα. Υπάρχουν συγκρούσεις, αλλά και αλληλεγγύη.</a:t>
            </a:r>
          </a:p>
          <a:p>
            <a:r>
              <a:rPr lang="el-GR"/>
              <a:t>Όλοι μαζί αποτελούν ένα ζεστό και αληθινό οικογενειακό σύνολο.</a:t>
            </a:r>
          </a:p>
        </p:txBody>
      </p:sp>
    </p:spTree>
    <p:extLst>
      <p:ext uri="{BB962C8B-B14F-4D97-AF65-F5344CB8AC3E}">
        <p14:creationId xmlns:p14="http://schemas.microsoft.com/office/powerpoint/2010/main" val="101351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E22B7-AB18-74F4-1D6D-271899AD8BB4}"/>
              </a:ext>
            </a:extLst>
          </p:cNvPr>
          <p:cNvSpPr>
            <a:spLocks noGrp="1"/>
          </p:cNvSpPr>
          <p:nvPr>
            <p:ph type="title"/>
          </p:nvPr>
        </p:nvSpPr>
        <p:spPr/>
        <p:txBody>
          <a:bodyPr/>
          <a:lstStyle/>
          <a:p>
            <a:r>
              <a:rPr lang="el-GR" b="1" dirty="0"/>
              <a:t>Γενικά σχόλια θετικά ή αρνητικά </a:t>
            </a:r>
            <a:endParaRPr lang="en-GR" b="1" dirty="0"/>
          </a:p>
        </p:txBody>
      </p:sp>
      <p:sp>
        <p:nvSpPr>
          <p:cNvPr id="3" name="Content Placeholder 2">
            <a:extLst>
              <a:ext uri="{FF2B5EF4-FFF2-40B4-BE49-F238E27FC236}">
                <a16:creationId xmlns:a16="http://schemas.microsoft.com/office/drawing/2014/main" id="{033B822A-F230-01B8-DE2E-97A1649B56BD}"/>
              </a:ext>
            </a:extLst>
          </p:cNvPr>
          <p:cNvSpPr>
            <a:spLocks noGrp="1"/>
          </p:cNvSpPr>
          <p:nvPr>
            <p:ph sz="half" idx="1"/>
          </p:nvPr>
        </p:nvSpPr>
        <p:spPr>
          <a:xfrm>
            <a:off x="1371600" y="1638299"/>
            <a:ext cx="4447786" cy="3581401"/>
          </a:xfrm>
        </p:spPr>
        <p:txBody>
          <a:bodyPr/>
          <a:lstStyle/>
          <a:p>
            <a:r>
              <a:rPr lang="el-GR"/>
              <a:t>Άποψη για την υπόθεση: Θετική – Ρεαλιστική, συγκινητική, με μηνύματα για τη σημασία της οικογένειας.</a:t>
            </a:r>
          </a:p>
          <a:p>
            <a:r>
              <a:rPr lang="el-GR"/>
              <a:t>Αισθητική άποψη: Το εξώφυλλο και οι εικόνες ταιριάζουν με το κλίμα του βιβλίου.</a:t>
            </a:r>
          </a:p>
        </p:txBody>
      </p:sp>
      <p:sp>
        <p:nvSpPr>
          <p:cNvPr id="4" name="Content Placeholder 3">
            <a:extLst>
              <a:ext uri="{FF2B5EF4-FFF2-40B4-BE49-F238E27FC236}">
                <a16:creationId xmlns:a16="http://schemas.microsoft.com/office/drawing/2014/main" id="{40104DC3-E7C0-C0BD-A796-E37EE51F2E18}"/>
              </a:ext>
            </a:extLst>
          </p:cNvPr>
          <p:cNvSpPr>
            <a:spLocks noGrp="1"/>
          </p:cNvSpPr>
          <p:nvPr>
            <p:ph sz="half" idx="2"/>
          </p:nvPr>
        </p:nvSpPr>
        <p:spPr>
          <a:xfrm>
            <a:off x="6172200" y="1638299"/>
            <a:ext cx="4447786" cy="3581401"/>
          </a:xfrm>
        </p:spPr>
        <p:txBody>
          <a:bodyPr/>
          <a:lstStyle/>
          <a:p>
            <a:r>
              <a:rPr lang="el-GR" dirty="0"/>
              <a:t>Γλώσσα: Καθημερινή, προσιτή, με χιούμορ και συναισθηματική αμεσότητα.</a:t>
            </a:r>
          </a:p>
        </p:txBody>
      </p:sp>
    </p:spTree>
    <p:extLst>
      <p:ext uri="{BB962C8B-B14F-4D97-AF65-F5344CB8AC3E}">
        <p14:creationId xmlns:p14="http://schemas.microsoft.com/office/powerpoint/2010/main" val="1894599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676B1C8-FBED-7139-8704-0BC68F27E01C}"/>
              </a:ext>
            </a:extLst>
          </p:cNvPr>
          <p:cNvSpPr>
            <a:spLocks noGrp="1"/>
          </p:cNvSpPr>
          <p:nvPr>
            <p:ph type="title"/>
          </p:nvPr>
        </p:nvSpPr>
        <p:spPr/>
        <p:txBody>
          <a:bodyPr/>
          <a:lstStyle/>
          <a:p>
            <a:r>
              <a:rPr lang="el-GR" b="1" dirty="0"/>
              <a:t>Ταυτίστηκα ή συγκινήθηκα με τους χαρακτήρες;</a:t>
            </a:r>
            <a:endParaRPr lang="en-GR" b="1" dirty="0"/>
          </a:p>
        </p:txBody>
      </p:sp>
      <p:sp>
        <p:nvSpPr>
          <p:cNvPr id="11" name="Content Placeholder 10">
            <a:extLst>
              <a:ext uri="{FF2B5EF4-FFF2-40B4-BE49-F238E27FC236}">
                <a16:creationId xmlns:a16="http://schemas.microsoft.com/office/drawing/2014/main" id="{325CBF3A-827E-E125-1ECB-0C54403D4C6A}"/>
              </a:ext>
            </a:extLst>
          </p:cNvPr>
          <p:cNvSpPr>
            <a:spLocks noGrp="1"/>
          </p:cNvSpPr>
          <p:nvPr>
            <p:ph idx="1"/>
          </p:nvPr>
        </p:nvSpPr>
        <p:spPr/>
        <p:txBody>
          <a:bodyPr/>
          <a:lstStyle/>
          <a:p>
            <a:r>
              <a:rPr lang="el-GR"/>
              <a:t>Το βιβλίο «Σπίτι για Πέντε» περιγράφει με ρεαλισμό τη ζωή μιας οικογένειας, δείχνοντας τις σχέσεις ανάμεσα στα μέλη της, τις καθημερινές συγκρούσεις, αλλά και τις δυνατές στιγμές αγάπης και ενότητας. Ταυτίστηκα με τους χαρακτήρες, γιατί είμαι 14 χρονών και έχω μια μικρότερη αδερφή. Όπως και στο βιβλίο, υπάρχουν στιγμές που μαλώνουμε αλλά στο τέλος αγαπιόμαστε και βοηθάμε ο ένας τον άλλο. Οι χαρακτήρες είναι διαφορετικοί και ρεαλιστικοί, και αυτό κάνει την ιστορία ζωντανή και ενδιαφέρουσα. Το βιβλίο με συγκίνησε ιδιαίτερα. Με άγγιξαν οι σκηνές που η οικογένεια ενώνεται, συγχωρεί και ξεπερνά τις δυσκολίες. Μου άρεσε πολύ η απλή, ζεστή και γεμάτη συναίσθημα γλώσσα της συγγραφέα. Είναι ένα βιβλίο που δείχνει πόσο σημαντική είναι η αγάπη και η κατανόηση μέσα στην οικογένεια, και το προτείνω σε παιδιά και εφήβους που θέλουν να διαβάσουν κάτι αληθινό και τρυφερό.</a:t>
            </a:r>
          </a:p>
        </p:txBody>
      </p:sp>
    </p:spTree>
    <p:extLst>
      <p:ext uri="{BB962C8B-B14F-4D97-AF65-F5344CB8AC3E}">
        <p14:creationId xmlns:p14="http://schemas.microsoft.com/office/powerpoint/2010/main" val="440187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EAEC86F-FAB7-995E-4294-1F8E93A6FAFC}"/>
              </a:ext>
            </a:extLst>
          </p:cNvPr>
          <p:cNvSpPr>
            <a:spLocks noGrp="1"/>
          </p:cNvSpPr>
          <p:nvPr>
            <p:ph type="title"/>
          </p:nvPr>
        </p:nvSpPr>
        <p:spPr>
          <a:xfrm>
            <a:off x="1367798" y="1045821"/>
            <a:ext cx="9601200" cy="1485900"/>
          </a:xfrm>
        </p:spPr>
        <p:txBody>
          <a:bodyPr/>
          <a:lstStyle/>
          <a:p>
            <a:r>
              <a:rPr lang="el-GR" b="1" dirty="0"/>
              <a:t>Χαρακτήρες </a:t>
            </a:r>
            <a:endParaRPr lang="en-GR" b="1" dirty="0"/>
          </a:p>
        </p:txBody>
      </p:sp>
      <p:sp>
        <p:nvSpPr>
          <p:cNvPr id="9" name="Text Placeholder 8">
            <a:extLst>
              <a:ext uri="{FF2B5EF4-FFF2-40B4-BE49-F238E27FC236}">
                <a16:creationId xmlns:a16="http://schemas.microsoft.com/office/drawing/2014/main" id="{9BCD6809-22F5-0669-7D66-E994E824F7FE}"/>
              </a:ext>
            </a:extLst>
          </p:cNvPr>
          <p:cNvSpPr>
            <a:spLocks noGrp="1"/>
          </p:cNvSpPr>
          <p:nvPr>
            <p:ph type="body" idx="1"/>
          </p:nvPr>
        </p:nvSpPr>
        <p:spPr>
          <a:xfrm>
            <a:off x="1367798" y="2119765"/>
            <a:ext cx="4443984" cy="823912"/>
          </a:xfrm>
        </p:spPr>
        <p:txBody>
          <a:bodyPr/>
          <a:lstStyle/>
          <a:p>
            <a:r>
              <a:rPr lang="el-GR" b="1"/>
              <a:t>Συγκρούσεις</a:t>
            </a:r>
          </a:p>
        </p:txBody>
      </p:sp>
      <p:sp>
        <p:nvSpPr>
          <p:cNvPr id="8" name="Content Placeholder 7">
            <a:extLst>
              <a:ext uri="{FF2B5EF4-FFF2-40B4-BE49-F238E27FC236}">
                <a16:creationId xmlns:a16="http://schemas.microsoft.com/office/drawing/2014/main" id="{9AE44898-31A1-F98D-C81C-76CF13DDDA31}"/>
              </a:ext>
            </a:extLst>
          </p:cNvPr>
          <p:cNvSpPr>
            <a:spLocks noGrp="1"/>
          </p:cNvSpPr>
          <p:nvPr>
            <p:ph sz="half" idx="2"/>
          </p:nvPr>
        </p:nvSpPr>
        <p:spPr/>
        <p:txBody>
          <a:bodyPr>
            <a:normAutofit lnSpcReduction="10000"/>
          </a:bodyPr>
          <a:lstStyle/>
          <a:p>
            <a:r>
              <a:rPr lang="el-GR"/>
              <a:t>Υπάρχουν συγκρούσεις, κυρίως ανάμεσα στα παιδιά, όπως συμβαίνει και σε πολλές οικογένειες στην πραγματική ζωή. Επίσης, υπάρχουν παρεξηγήσεις και δυσκολίες που προκύπτουν από την καθημερινότητα, όπως η μετακόμιση ή η πίεση από τις ευθύνες των γονιών.</a:t>
            </a:r>
          </a:p>
        </p:txBody>
      </p:sp>
      <p:sp>
        <p:nvSpPr>
          <p:cNvPr id="10" name="Text Placeholder 9">
            <a:extLst>
              <a:ext uri="{FF2B5EF4-FFF2-40B4-BE49-F238E27FC236}">
                <a16:creationId xmlns:a16="http://schemas.microsoft.com/office/drawing/2014/main" id="{F2CAA0A9-362F-F539-A720-90399122CF62}"/>
              </a:ext>
            </a:extLst>
          </p:cNvPr>
          <p:cNvSpPr>
            <a:spLocks noGrp="1"/>
          </p:cNvSpPr>
          <p:nvPr>
            <p:ph type="body" sz="quarter" idx="3"/>
          </p:nvPr>
        </p:nvSpPr>
        <p:spPr>
          <a:xfrm>
            <a:off x="6881630" y="2094552"/>
            <a:ext cx="4443984" cy="823912"/>
          </a:xfrm>
        </p:spPr>
        <p:txBody>
          <a:bodyPr/>
          <a:lstStyle/>
          <a:p>
            <a:r>
              <a:rPr lang="el-GR" b="1"/>
              <a:t>Εξέλιξη της υπόθεσης</a:t>
            </a:r>
          </a:p>
        </p:txBody>
      </p:sp>
      <p:sp>
        <p:nvSpPr>
          <p:cNvPr id="4" name="Content Placeholder 3">
            <a:extLst>
              <a:ext uri="{FF2B5EF4-FFF2-40B4-BE49-F238E27FC236}">
                <a16:creationId xmlns:a16="http://schemas.microsoft.com/office/drawing/2014/main" id="{DC7DE68F-F223-FA60-2BB2-A7D73E63F3B7}"/>
              </a:ext>
            </a:extLst>
          </p:cNvPr>
          <p:cNvSpPr>
            <a:spLocks noGrp="1"/>
          </p:cNvSpPr>
          <p:nvPr>
            <p:ph sz="quarter" idx="4"/>
          </p:nvPr>
        </p:nvSpPr>
        <p:spPr/>
        <p:txBody>
          <a:bodyPr>
            <a:normAutofit lnSpcReduction="10000"/>
          </a:bodyPr>
          <a:lstStyle/>
          <a:p>
            <a:r>
              <a:rPr lang="el-GR"/>
              <a:t>Η υπόθεση προχωρά μέσα από τη ζωή της οικογένειας στο νέο σπίτι. Οι αλλαγές στον τρόπο ζωής τους φέρνουν εμπόδια, αλλά και ευκαιρίες για να γνωριστούν καλύτερα και να εξελιχθούν σαν ομάδα.</a:t>
            </a:r>
          </a:p>
        </p:txBody>
      </p:sp>
    </p:spTree>
    <p:extLst>
      <p:ext uri="{BB962C8B-B14F-4D97-AF65-F5344CB8AC3E}">
        <p14:creationId xmlns:p14="http://schemas.microsoft.com/office/powerpoint/2010/main" val="427730848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14</Slides>
  <Notes>0</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Crop</vt:lpstr>
      <vt:lpstr>Στην βιβλιοθήκη βιβλίο-Μελετώ, Βιβλίο-Κρίνω, Βιβλιο-Προτείνω</vt:lpstr>
      <vt:lpstr>PowerPoint Presentation</vt:lpstr>
      <vt:lpstr>Εικόνα βιβλίου που δανειστήκαμε:</vt:lpstr>
      <vt:lpstr>Μερικές λεπτομέρειες για την συγγραφέα </vt:lpstr>
      <vt:lpstr>Περίληψη </vt:lpstr>
      <vt:lpstr>Πρόσωπα και χαρακτήρες </vt:lpstr>
      <vt:lpstr>Γενικά σχόλια θετικά ή αρνητικά </vt:lpstr>
      <vt:lpstr>Ταυτίστηκα ή συγκινήθηκα με τους χαρακτήρες;</vt:lpstr>
      <vt:lpstr>Χαρακτήρες </vt:lpstr>
      <vt:lpstr>Ανατροπές-Κορύφωση της αγωνίας  </vt:lpstr>
      <vt:lpstr>Λύση – Έκβαση</vt:lpstr>
      <vt:lpstr>Αν μπορούσα, τι θα άλλαζα;</vt:lpstr>
      <vt:lpstr>Τέλος</vt:lpstr>
      <vt:lpstr>Από την μαθήτρια: Ιωάννα Χουρδάκη Β4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Στην βιβλιοθήκη βιβλίο-Μελετώ, Βιβλίο-Κρίνω, Βιβλιο-Προτείνω</dc:title>
  <dc:creator>Κωνσταντινος Χουρδακης</dc:creator>
  <cp:lastModifiedBy>Κωνσταντινος Χουρδακης</cp:lastModifiedBy>
  <cp:revision>2</cp:revision>
  <dcterms:created xsi:type="dcterms:W3CDTF">2025-04-24T11:02:09Z</dcterms:created>
  <dcterms:modified xsi:type="dcterms:W3CDTF">2025-04-24T11:58:57Z</dcterms:modified>
</cp:coreProperties>
</file>