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2" d="100"/>
          <a:sy n="82" d="100"/>
        </p:scale>
        <p:origin x="8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F66A81-5E9E-51DB-577E-919CB5F0333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37A0915-54EB-6D80-43BB-AEFEA10A12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117274D3-FE4F-190D-0CFF-B8EF90F188BC}"/>
              </a:ext>
            </a:extLst>
          </p:cNvPr>
          <p:cNvSpPr>
            <a:spLocks noGrp="1"/>
          </p:cNvSpPr>
          <p:nvPr>
            <p:ph type="dt" sz="half" idx="10"/>
          </p:nvPr>
        </p:nvSpPr>
        <p:spPr/>
        <p:txBody>
          <a:bodyPr/>
          <a:lstStyle/>
          <a:p>
            <a:fld id="{8878CBD2-D634-4BDB-879C-9F1A5E176289}" type="datetimeFigureOut">
              <a:rPr lang="el-GR" smtClean="0"/>
              <a:t>15/5/2025</a:t>
            </a:fld>
            <a:endParaRPr lang="el-GR"/>
          </a:p>
        </p:txBody>
      </p:sp>
      <p:sp>
        <p:nvSpPr>
          <p:cNvPr id="5" name="Θέση υποσέλιδου 4">
            <a:extLst>
              <a:ext uri="{FF2B5EF4-FFF2-40B4-BE49-F238E27FC236}">
                <a16:creationId xmlns:a16="http://schemas.microsoft.com/office/drawing/2014/main" id="{65191F68-0834-7845-0E4C-7024049ED80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8AE4AD3-0506-A49A-BA2F-3DF6F480578F}"/>
              </a:ext>
            </a:extLst>
          </p:cNvPr>
          <p:cNvSpPr>
            <a:spLocks noGrp="1"/>
          </p:cNvSpPr>
          <p:nvPr>
            <p:ph type="sldNum" sz="quarter" idx="12"/>
          </p:nvPr>
        </p:nvSpPr>
        <p:spPr/>
        <p:txBody>
          <a:bodyPr/>
          <a:lstStyle/>
          <a:p>
            <a:fld id="{C816BB4B-3E0E-466E-972A-0853FD5D9FAF}" type="slidenum">
              <a:rPr lang="el-GR" smtClean="0"/>
              <a:t>‹#›</a:t>
            </a:fld>
            <a:endParaRPr lang="el-GR"/>
          </a:p>
        </p:txBody>
      </p:sp>
    </p:spTree>
    <p:extLst>
      <p:ext uri="{BB962C8B-B14F-4D97-AF65-F5344CB8AC3E}">
        <p14:creationId xmlns:p14="http://schemas.microsoft.com/office/powerpoint/2010/main" val="2149328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EC99AF-AC70-EB3A-3EE7-1B551C9E903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0D581D8-BFCE-397C-4210-ACEB7B2E35B5}"/>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FDF1AF9-397F-E128-6A5E-70878E5C9832}"/>
              </a:ext>
            </a:extLst>
          </p:cNvPr>
          <p:cNvSpPr>
            <a:spLocks noGrp="1"/>
          </p:cNvSpPr>
          <p:nvPr>
            <p:ph type="dt" sz="half" idx="10"/>
          </p:nvPr>
        </p:nvSpPr>
        <p:spPr/>
        <p:txBody>
          <a:bodyPr/>
          <a:lstStyle/>
          <a:p>
            <a:fld id="{8878CBD2-D634-4BDB-879C-9F1A5E176289}" type="datetimeFigureOut">
              <a:rPr lang="el-GR" smtClean="0"/>
              <a:t>15/5/2025</a:t>
            </a:fld>
            <a:endParaRPr lang="el-GR"/>
          </a:p>
        </p:txBody>
      </p:sp>
      <p:sp>
        <p:nvSpPr>
          <p:cNvPr id="5" name="Θέση υποσέλιδου 4">
            <a:extLst>
              <a:ext uri="{FF2B5EF4-FFF2-40B4-BE49-F238E27FC236}">
                <a16:creationId xmlns:a16="http://schemas.microsoft.com/office/drawing/2014/main" id="{97200C1B-09CB-1784-2AB7-4592C924527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9EC03A4-4EDA-529F-14CE-4CFD561FFF2C}"/>
              </a:ext>
            </a:extLst>
          </p:cNvPr>
          <p:cNvSpPr>
            <a:spLocks noGrp="1"/>
          </p:cNvSpPr>
          <p:nvPr>
            <p:ph type="sldNum" sz="quarter" idx="12"/>
          </p:nvPr>
        </p:nvSpPr>
        <p:spPr/>
        <p:txBody>
          <a:bodyPr/>
          <a:lstStyle/>
          <a:p>
            <a:fld id="{C816BB4B-3E0E-466E-972A-0853FD5D9FAF}" type="slidenum">
              <a:rPr lang="el-GR" smtClean="0"/>
              <a:t>‹#›</a:t>
            </a:fld>
            <a:endParaRPr lang="el-GR"/>
          </a:p>
        </p:txBody>
      </p:sp>
    </p:spTree>
    <p:extLst>
      <p:ext uri="{BB962C8B-B14F-4D97-AF65-F5344CB8AC3E}">
        <p14:creationId xmlns:p14="http://schemas.microsoft.com/office/powerpoint/2010/main" val="541842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0845B5E6-9B18-0298-D466-495A7CB6CE0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9DDEF7A-CDC5-6DE3-F00C-A6C2CF1D1A9A}"/>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AB17161-FA2F-28CE-A10B-933DE76026F6}"/>
              </a:ext>
            </a:extLst>
          </p:cNvPr>
          <p:cNvSpPr>
            <a:spLocks noGrp="1"/>
          </p:cNvSpPr>
          <p:nvPr>
            <p:ph type="dt" sz="half" idx="10"/>
          </p:nvPr>
        </p:nvSpPr>
        <p:spPr/>
        <p:txBody>
          <a:bodyPr/>
          <a:lstStyle/>
          <a:p>
            <a:fld id="{8878CBD2-D634-4BDB-879C-9F1A5E176289}" type="datetimeFigureOut">
              <a:rPr lang="el-GR" smtClean="0"/>
              <a:t>15/5/2025</a:t>
            </a:fld>
            <a:endParaRPr lang="el-GR"/>
          </a:p>
        </p:txBody>
      </p:sp>
      <p:sp>
        <p:nvSpPr>
          <p:cNvPr id="5" name="Θέση υποσέλιδου 4">
            <a:extLst>
              <a:ext uri="{FF2B5EF4-FFF2-40B4-BE49-F238E27FC236}">
                <a16:creationId xmlns:a16="http://schemas.microsoft.com/office/drawing/2014/main" id="{CCF1DB40-48C2-09C0-86E4-60030F6F0FD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170C429-E950-0EC9-9A86-35695DDE5BCA}"/>
              </a:ext>
            </a:extLst>
          </p:cNvPr>
          <p:cNvSpPr>
            <a:spLocks noGrp="1"/>
          </p:cNvSpPr>
          <p:nvPr>
            <p:ph type="sldNum" sz="quarter" idx="12"/>
          </p:nvPr>
        </p:nvSpPr>
        <p:spPr/>
        <p:txBody>
          <a:bodyPr/>
          <a:lstStyle/>
          <a:p>
            <a:fld id="{C816BB4B-3E0E-466E-972A-0853FD5D9FAF}" type="slidenum">
              <a:rPr lang="el-GR" smtClean="0"/>
              <a:t>‹#›</a:t>
            </a:fld>
            <a:endParaRPr lang="el-GR"/>
          </a:p>
        </p:txBody>
      </p:sp>
    </p:spTree>
    <p:extLst>
      <p:ext uri="{BB962C8B-B14F-4D97-AF65-F5344CB8AC3E}">
        <p14:creationId xmlns:p14="http://schemas.microsoft.com/office/powerpoint/2010/main" val="2188016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D853DB-C756-D990-843F-66E5F58AFE5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9F3B88B-6016-4C76-A6AB-6AADA84D9853}"/>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8E18689-DFFE-0EF1-2A8B-400980F9AA8D}"/>
              </a:ext>
            </a:extLst>
          </p:cNvPr>
          <p:cNvSpPr>
            <a:spLocks noGrp="1"/>
          </p:cNvSpPr>
          <p:nvPr>
            <p:ph type="dt" sz="half" idx="10"/>
          </p:nvPr>
        </p:nvSpPr>
        <p:spPr/>
        <p:txBody>
          <a:bodyPr/>
          <a:lstStyle/>
          <a:p>
            <a:fld id="{8878CBD2-D634-4BDB-879C-9F1A5E176289}" type="datetimeFigureOut">
              <a:rPr lang="el-GR" smtClean="0"/>
              <a:t>15/5/2025</a:t>
            </a:fld>
            <a:endParaRPr lang="el-GR"/>
          </a:p>
        </p:txBody>
      </p:sp>
      <p:sp>
        <p:nvSpPr>
          <p:cNvPr id="5" name="Θέση υποσέλιδου 4">
            <a:extLst>
              <a:ext uri="{FF2B5EF4-FFF2-40B4-BE49-F238E27FC236}">
                <a16:creationId xmlns:a16="http://schemas.microsoft.com/office/drawing/2014/main" id="{45DA4099-8883-AA91-FB24-40AF17BB543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C87EAEE-A370-8A83-3965-99025B85CF1C}"/>
              </a:ext>
            </a:extLst>
          </p:cNvPr>
          <p:cNvSpPr>
            <a:spLocks noGrp="1"/>
          </p:cNvSpPr>
          <p:nvPr>
            <p:ph type="sldNum" sz="quarter" idx="12"/>
          </p:nvPr>
        </p:nvSpPr>
        <p:spPr/>
        <p:txBody>
          <a:bodyPr/>
          <a:lstStyle/>
          <a:p>
            <a:fld id="{C816BB4B-3E0E-466E-972A-0853FD5D9FAF}" type="slidenum">
              <a:rPr lang="el-GR" smtClean="0"/>
              <a:t>‹#›</a:t>
            </a:fld>
            <a:endParaRPr lang="el-GR"/>
          </a:p>
        </p:txBody>
      </p:sp>
    </p:spTree>
    <p:extLst>
      <p:ext uri="{BB962C8B-B14F-4D97-AF65-F5344CB8AC3E}">
        <p14:creationId xmlns:p14="http://schemas.microsoft.com/office/powerpoint/2010/main" val="638254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EC10B3-2FA8-8F23-AA93-98FBBFFBAF9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E20531A-3786-F75D-8C04-7DF4078218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7AA9BB2-A431-799B-757D-F907CFB14140}"/>
              </a:ext>
            </a:extLst>
          </p:cNvPr>
          <p:cNvSpPr>
            <a:spLocks noGrp="1"/>
          </p:cNvSpPr>
          <p:nvPr>
            <p:ph type="dt" sz="half" idx="10"/>
          </p:nvPr>
        </p:nvSpPr>
        <p:spPr/>
        <p:txBody>
          <a:bodyPr/>
          <a:lstStyle/>
          <a:p>
            <a:fld id="{8878CBD2-D634-4BDB-879C-9F1A5E176289}" type="datetimeFigureOut">
              <a:rPr lang="el-GR" smtClean="0"/>
              <a:t>15/5/2025</a:t>
            </a:fld>
            <a:endParaRPr lang="el-GR"/>
          </a:p>
        </p:txBody>
      </p:sp>
      <p:sp>
        <p:nvSpPr>
          <p:cNvPr id="5" name="Θέση υποσέλιδου 4">
            <a:extLst>
              <a:ext uri="{FF2B5EF4-FFF2-40B4-BE49-F238E27FC236}">
                <a16:creationId xmlns:a16="http://schemas.microsoft.com/office/drawing/2014/main" id="{65BD5C23-8B58-4CD7-FA79-27C15B2364D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5516468-B6E7-7FF2-2C32-E18F4DADFBB5}"/>
              </a:ext>
            </a:extLst>
          </p:cNvPr>
          <p:cNvSpPr>
            <a:spLocks noGrp="1"/>
          </p:cNvSpPr>
          <p:nvPr>
            <p:ph type="sldNum" sz="quarter" idx="12"/>
          </p:nvPr>
        </p:nvSpPr>
        <p:spPr/>
        <p:txBody>
          <a:bodyPr/>
          <a:lstStyle/>
          <a:p>
            <a:fld id="{C816BB4B-3E0E-466E-972A-0853FD5D9FAF}" type="slidenum">
              <a:rPr lang="el-GR" smtClean="0"/>
              <a:t>‹#›</a:t>
            </a:fld>
            <a:endParaRPr lang="el-GR"/>
          </a:p>
        </p:txBody>
      </p:sp>
    </p:spTree>
    <p:extLst>
      <p:ext uri="{BB962C8B-B14F-4D97-AF65-F5344CB8AC3E}">
        <p14:creationId xmlns:p14="http://schemas.microsoft.com/office/powerpoint/2010/main" val="2657793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156A45-8CD0-2B67-4A6E-3BE0746BCB3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7F49C54-FB43-19D9-CF3D-3654F0F3641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71E94917-AADE-8CE6-0874-CEA8046D799F}"/>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59CE7DA-3AFB-A03C-64F9-F4E6FF562D99}"/>
              </a:ext>
            </a:extLst>
          </p:cNvPr>
          <p:cNvSpPr>
            <a:spLocks noGrp="1"/>
          </p:cNvSpPr>
          <p:nvPr>
            <p:ph type="dt" sz="half" idx="10"/>
          </p:nvPr>
        </p:nvSpPr>
        <p:spPr/>
        <p:txBody>
          <a:bodyPr/>
          <a:lstStyle/>
          <a:p>
            <a:fld id="{8878CBD2-D634-4BDB-879C-9F1A5E176289}" type="datetimeFigureOut">
              <a:rPr lang="el-GR" smtClean="0"/>
              <a:t>15/5/2025</a:t>
            </a:fld>
            <a:endParaRPr lang="el-GR"/>
          </a:p>
        </p:txBody>
      </p:sp>
      <p:sp>
        <p:nvSpPr>
          <p:cNvPr id="6" name="Θέση υποσέλιδου 5">
            <a:extLst>
              <a:ext uri="{FF2B5EF4-FFF2-40B4-BE49-F238E27FC236}">
                <a16:creationId xmlns:a16="http://schemas.microsoft.com/office/drawing/2014/main" id="{5702A569-FC2D-EAAE-348A-3911EE9BF56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5178821-BBF9-5675-4C9C-3A82D507CA1C}"/>
              </a:ext>
            </a:extLst>
          </p:cNvPr>
          <p:cNvSpPr>
            <a:spLocks noGrp="1"/>
          </p:cNvSpPr>
          <p:nvPr>
            <p:ph type="sldNum" sz="quarter" idx="12"/>
          </p:nvPr>
        </p:nvSpPr>
        <p:spPr/>
        <p:txBody>
          <a:bodyPr/>
          <a:lstStyle/>
          <a:p>
            <a:fld id="{C816BB4B-3E0E-466E-972A-0853FD5D9FAF}" type="slidenum">
              <a:rPr lang="el-GR" smtClean="0"/>
              <a:t>‹#›</a:t>
            </a:fld>
            <a:endParaRPr lang="el-GR"/>
          </a:p>
        </p:txBody>
      </p:sp>
    </p:spTree>
    <p:extLst>
      <p:ext uri="{BB962C8B-B14F-4D97-AF65-F5344CB8AC3E}">
        <p14:creationId xmlns:p14="http://schemas.microsoft.com/office/powerpoint/2010/main" val="658330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1E98F8-C6D6-F453-6BCF-6AF18AA7E96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EC1F891-763E-9359-2BEC-ABF6BD7638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E0D1BA5-A649-0ECE-D6F1-AD1A8E472F8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C2BDFB37-2CAA-A66E-AC47-DCD53A4862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2C2B51A7-32B8-4CF0-F7D5-8445BB0A05F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4E13CA9E-6C3B-88D2-805C-023E8B9D636F}"/>
              </a:ext>
            </a:extLst>
          </p:cNvPr>
          <p:cNvSpPr>
            <a:spLocks noGrp="1"/>
          </p:cNvSpPr>
          <p:nvPr>
            <p:ph type="dt" sz="half" idx="10"/>
          </p:nvPr>
        </p:nvSpPr>
        <p:spPr/>
        <p:txBody>
          <a:bodyPr/>
          <a:lstStyle/>
          <a:p>
            <a:fld id="{8878CBD2-D634-4BDB-879C-9F1A5E176289}" type="datetimeFigureOut">
              <a:rPr lang="el-GR" smtClean="0"/>
              <a:t>15/5/2025</a:t>
            </a:fld>
            <a:endParaRPr lang="el-GR"/>
          </a:p>
        </p:txBody>
      </p:sp>
      <p:sp>
        <p:nvSpPr>
          <p:cNvPr id="8" name="Θέση υποσέλιδου 7">
            <a:extLst>
              <a:ext uri="{FF2B5EF4-FFF2-40B4-BE49-F238E27FC236}">
                <a16:creationId xmlns:a16="http://schemas.microsoft.com/office/drawing/2014/main" id="{1D450A64-DCDA-80B0-5CDF-7DFB21EFAF0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FDCC1C1-A4D0-A309-D05F-351E4EF6C8DE}"/>
              </a:ext>
            </a:extLst>
          </p:cNvPr>
          <p:cNvSpPr>
            <a:spLocks noGrp="1"/>
          </p:cNvSpPr>
          <p:nvPr>
            <p:ph type="sldNum" sz="quarter" idx="12"/>
          </p:nvPr>
        </p:nvSpPr>
        <p:spPr/>
        <p:txBody>
          <a:bodyPr/>
          <a:lstStyle/>
          <a:p>
            <a:fld id="{C816BB4B-3E0E-466E-972A-0853FD5D9FAF}" type="slidenum">
              <a:rPr lang="el-GR" smtClean="0"/>
              <a:t>‹#›</a:t>
            </a:fld>
            <a:endParaRPr lang="el-GR"/>
          </a:p>
        </p:txBody>
      </p:sp>
    </p:spTree>
    <p:extLst>
      <p:ext uri="{BB962C8B-B14F-4D97-AF65-F5344CB8AC3E}">
        <p14:creationId xmlns:p14="http://schemas.microsoft.com/office/powerpoint/2010/main" val="1758334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25C31A-8FAE-C06A-3ECC-046B1F89C35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EAE79C1-F67D-FAA7-2ECD-474F0B0A9378}"/>
              </a:ext>
            </a:extLst>
          </p:cNvPr>
          <p:cNvSpPr>
            <a:spLocks noGrp="1"/>
          </p:cNvSpPr>
          <p:nvPr>
            <p:ph type="dt" sz="half" idx="10"/>
          </p:nvPr>
        </p:nvSpPr>
        <p:spPr/>
        <p:txBody>
          <a:bodyPr/>
          <a:lstStyle/>
          <a:p>
            <a:fld id="{8878CBD2-D634-4BDB-879C-9F1A5E176289}" type="datetimeFigureOut">
              <a:rPr lang="el-GR" smtClean="0"/>
              <a:t>15/5/2025</a:t>
            </a:fld>
            <a:endParaRPr lang="el-GR"/>
          </a:p>
        </p:txBody>
      </p:sp>
      <p:sp>
        <p:nvSpPr>
          <p:cNvPr id="4" name="Θέση υποσέλιδου 3">
            <a:extLst>
              <a:ext uri="{FF2B5EF4-FFF2-40B4-BE49-F238E27FC236}">
                <a16:creationId xmlns:a16="http://schemas.microsoft.com/office/drawing/2014/main" id="{BE4282C0-965F-965B-3A31-79F75920953D}"/>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2C0FBE70-FB4F-38E9-B68F-8F398273BB36}"/>
              </a:ext>
            </a:extLst>
          </p:cNvPr>
          <p:cNvSpPr>
            <a:spLocks noGrp="1"/>
          </p:cNvSpPr>
          <p:nvPr>
            <p:ph type="sldNum" sz="quarter" idx="12"/>
          </p:nvPr>
        </p:nvSpPr>
        <p:spPr/>
        <p:txBody>
          <a:bodyPr/>
          <a:lstStyle/>
          <a:p>
            <a:fld id="{C816BB4B-3E0E-466E-972A-0853FD5D9FAF}" type="slidenum">
              <a:rPr lang="el-GR" smtClean="0"/>
              <a:t>‹#›</a:t>
            </a:fld>
            <a:endParaRPr lang="el-GR"/>
          </a:p>
        </p:txBody>
      </p:sp>
    </p:spTree>
    <p:extLst>
      <p:ext uri="{BB962C8B-B14F-4D97-AF65-F5344CB8AC3E}">
        <p14:creationId xmlns:p14="http://schemas.microsoft.com/office/powerpoint/2010/main" val="461650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89D71BCA-3111-E818-5CAF-88083D1F71C2}"/>
              </a:ext>
            </a:extLst>
          </p:cNvPr>
          <p:cNvSpPr>
            <a:spLocks noGrp="1"/>
          </p:cNvSpPr>
          <p:nvPr>
            <p:ph type="dt" sz="half" idx="10"/>
          </p:nvPr>
        </p:nvSpPr>
        <p:spPr/>
        <p:txBody>
          <a:bodyPr/>
          <a:lstStyle/>
          <a:p>
            <a:fld id="{8878CBD2-D634-4BDB-879C-9F1A5E176289}" type="datetimeFigureOut">
              <a:rPr lang="el-GR" smtClean="0"/>
              <a:t>15/5/2025</a:t>
            </a:fld>
            <a:endParaRPr lang="el-GR"/>
          </a:p>
        </p:txBody>
      </p:sp>
      <p:sp>
        <p:nvSpPr>
          <p:cNvPr id="3" name="Θέση υποσέλιδου 2">
            <a:extLst>
              <a:ext uri="{FF2B5EF4-FFF2-40B4-BE49-F238E27FC236}">
                <a16:creationId xmlns:a16="http://schemas.microsoft.com/office/drawing/2014/main" id="{32255D05-73BF-85FA-3683-6B56DE2FBB7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C37FE4AB-1F66-81F1-EC0F-0D09D0A5BFFB}"/>
              </a:ext>
            </a:extLst>
          </p:cNvPr>
          <p:cNvSpPr>
            <a:spLocks noGrp="1"/>
          </p:cNvSpPr>
          <p:nvPr>
            <p:ph type="sldNum" sz="quarter" idx="12"/>
          </p:nvPr>
        </p:nvSpPr>
        <p:spPr/>
        <p:txBody>
          <a:bodyPr/>
          <a:lstStyle/>
          <a:p>
            <a:fld id="{C816BB4B-3E0E-466E-972A-0853FD5D9FAF}" type="slidenum">
              <a:rPr lang="el-GR" smtClean="0"/>
              <a:t>‹#›</a:t>
            </a:fld>
            <a:endParaRPr lang="el-GR"/>
          </a:p>
        </p:txBody>
      </p:sp>
    </p:spTree>
    <p:extLst>
      <p:ext uri="{BB962C8B-B14F-4D97-AF65-F5344CB8AC3E}">
        <p14:creationId xmlns:p14="http://schemas.microsoft.com/office/powerpoint/2010/main" val="1813298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B171E4-3D73-596A-ABE4-F02D05A64B7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5037293-4844-4F1E-0C8D-D94B292480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7129E421-C94D-C9F8-5456-2C33A1789A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B10E3C0-D251-73EB-C4D4-D600F066380A}"/>
              </a:ext>
            </a:extLst>
          </p:cNvPr>
          <p:cNvSpPr>
            <a:spLocks noGrp="1"/>
          </p:cNvSpPr>
          <p:nvPr>
            <p:ph type="dt" sz="half" idx="10"/>
          </p:nvPr>
        </p:nvSpPr>
        <p:spPr/>
        <p:txBody>
          <a:bodyPr/>
          <a:lstStyle/>
          <a:p>
            <a:fld id="{8878CBD2-D634-4BDB-879C-9F1A5E176289}" type="datetimeFigureOut">
              <a:rPr lang="el-GR" smtClean="0"/>
              <a:t>15/5/2025</a:t>
            </a:fld>
            <a:endParaRPr lang="el-GR"/>
          </a:p>
        </p:txBody>
      </p:sp>
      <p:sp>
        <p:nvSpPr>
          <p:cNvPr id="6" name="Θέση υποσέλιδου 5">
            <a:extLst>
              <a:ext uri="{FF2B5EF4-FFF2-40B4-BE49-F238E27FC236}">
                <a16:creationId xmlns:a16="http://schemas.microsoft.com/office/drawing/2014/main" id="{A420984B-9EFD-8E8F-C7B4-B891163F1C2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B8AD95B-D6DD-6A48-BB6D-1FCE3C95FC0A}"/>
              </a:ext>
            </a:extLst>
          </p:cNvPr>
          <p:cNvSpPr>
            <a:spLocks noGrp="1"/>
          </p:cNvSpPr>
          <p:nvPr>
            <p:ph type="sldNum" sz="quarter" idx="12"/>
          </p:nvPr>
        </p:nvSpPr>
        <p:spPr/>
        <p:txBody>
          <a:bodyPr/>
          <a:lstStyle/>
          <a:p>
            <a:fld id="{C816BB4B-3E0E-466E-972A-0853FD5D9FAF}" type="slidenum">
              <a:rPr lang="el-GR" smtClean="0"/>
              <a:t>‹#›</a:t>
            </a:fld>
            <a:endParaRPr lang="el-GR"/>
          </a:p>
        </p:txBody>
      </p:sp>
    </p:spTree>
    <p:extLst>
      <p:ext uri="{BB962C8B-B14F-4D97-AF65-F5344CB8AC3E}">
        <p14:creationId xmlns:p14="http://schemas.microsoft.com/office/powerpoint/2010/main" val="3861253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322FFF-AE30-14E6-F9C6-2009AA8BDB0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3E6B0D2E-2E83-004C-EED9-DCA1F6DC3C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FC425E8-59E6-A2C6-BD47-6286C4F2FD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D8198B6-F02F-EB2E-B4E8-1E84A068AD7F}"/>
              </a:ext>
            </a:extLst>
          </p:cNvPr>
          <p:cNvSpPr>
            <a:spLocks noGrp="1"/>
          </p:cNvSpPr>
          <p:nvPr>
            <p:ph type="dt" sz="half" idx="10"/>
          </p:nvPr>
        </p:nvSpPr>
        <p:spPr/>
        <p:txBody>
          <a:bodyPr/>
          <a:lstStyle/>
          <a:p>
            <a:fld id="{8878CBD2-D634-4BDB-879C-9F1A5E176289}" type="datetimeFigureOut">
              <a:rPr lang="el-GR" smtClean="0"/>
              <a:t>15/5/2025</a:t>
            </a:fld>
            <a:endParaRPr lang="el-GR"/>
          </a:p>
        </p:txBody>
      </p:sp>
      <p:sp>
        <p:nvSpPr>
          <p:cNvPr id="6" name="Θέση υποσέλιδου 5">
            <a:extLst>
              <a:ext uri="{FF2B5EF4-FFF2-40B4-BE49-F238E27FC236}">
                <a16:creationId xmlns:a16="http://schemas.microsoft.com/office/drawing/2014/main" id="{BF8EB78F-E128-106E-FFCD-7A1E1F38C70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9A6A57A-DBF3-AAF4-2B1D-B34FD975C7F1}"/>
              </a:ext>
            </a:extLst>
          </p:cNvPr>
          <p:cNvSpPr>
            <a:spLocks noGrp="1"/>
          </p:cNvSpPr>
          <p:nvPr>
            <p:ph type="sldNum" sz="quarter" idx="12"/>
          </p:nvPr>
        </p:nvSpPr>
        <p:spPr/>
        <p:txBody>
          <a:bodyPr/>
          <a:lstStyle/>
          <a:p>
            <a:fld id="{C816BB4B-3E0E-466E-972A-0853FD5D9FAF}" type="slidenum">
              <a:rPr lang="el-GR" smtClean="0"/>
              <a:t>‹#›</a:t>
            </a:fld>
            <a:endParaRPr lang="el-GR"/>
          </a:p>
        </p:txBody>
      </p:sp>
    </p:spTree>
    <p:extLst>
      <p:ext uri="{BB962C8B-B14F-4D97-AF65-F5344CB8AC3E}">
        <p14:creationId xmlns:p14="http://schemas.microsoft.com/office/powerpoint/2010/main" val="3476681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2B46139-4456-02A8-FE37-95F9BE5538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1A5B7F7-4B44-115F-55AE-0915F8264A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86BEAB2-D022-CBA3-009D-55386B5EA3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78CBD2-D634-4BDB-879C-9F1A5E176289}" type="datetimeFigureOut">
              <a:rPr lang="el-GR" smtClean="0"/>
              <a:t>15/5/2025</a:t>
            </a:fld>
            <a:endParaRPr lang="el-GR"/>
          </a:p>
        </p:txBody>
      </p:sp>
      <p:sp>
        <p:nvSpPr>
          <p:cNvPr id="5" name="Θέση υποσέλιδου 4">
            <a:extLst>
              <a:ext uri="{FF2B5EF4-FFF2-40B4-BE49-F238E27FC236}">
                <a16:creationId xmlns:a16="http://schemas.microsoft.com/office/drawing/2014/main" id="{D8E5B1DB-AE69-09F2-470D-4BE66DE631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BDD76D88-3AD0-616B-29E2-D5FD8AA33B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16BB4B-3E0E-466E-972A-0853FD5D9FAF}" type="slidenum">
              <a:rPr lang="el-GR" smtClean="0"/>
              <a:t>‹#›</a:t>
            </a:fld>
            <a:endParaRPr lang="el-GR"/>
          </a:p>
        </p:txBody>
      </p:sp>
    </p:spTree>
    <p:extLst>
      <p:ext uri="{BB962C8B-B14F-4D97-AF65-F5344CB8AC3E}">
        <p14:creationId xmlns:p14="http://schemas.microsoft.com/office/powerpoint/2010/main" val="2752932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D4E531-A81F-EF8C-5CFF-677DE85DC2CD}"/>
              </a:ext>
            </a:extLst>
          </p:cNvPr>
          <p:cNvSpPr>
            <a:spLocks noGrp="1"/>
          </p:cNvSpPr>
          <p:nvPr>
            <p:ph type="title"/>
          </p:nvPr>
        </p:nvSpPr>
        <p:spPr>
          <a:xfrm>
            <a:off x="152400" y="365125"/>
            <a:ext cx="11863754" cy="1325563"/>
          </a:xfrm>
        </p:spPr>
        <p:txBody>
          <a:bodyPr>
            <a:noAutofit/>
          </a:bodyPr>
          <a:lstStyle/>
          <a:p>
            <a:pPr algn="ctr"/>
            <a:r>
              <a:rPr lang="el-GR" sz="5400" b="1"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latin typeface="+mn-lt"/>
              </a:rPr>
              <a:t>Ο ΓΥΡΟΣ ΤΟΥ ΚΟΣΜΟΥ ΣΕ  80 ΗΜΕΡΕΣ </a:t>
            </a:r>
          </a:p>
        </p:txBody>
      </p:sp>
      <p:sp>
        <p:nvSpPr>
          <p:cNvPr id="3" name="Θέση περιεχομένου 2">
            <a:extLst>
              <a:ext uri="{FF2B5EF4-FFF2-40B4-BE49-F238E27FC236}">
                <a16:creationId xmlns:a16="http://schemas.microsoft.com/office/drawing/2014/main" id="{800A3510-F36A-CED0-4E4F-A774DD865677}"/>
              </a:ext>
            </a:extLst>
          </p:cNvPr>
          <p:cNvSpPr>
            <a:spLocks noGrp="1"/>
          </p:cNvSpPr>
          <p:nvPr>
            <p:ph idx="1"/>
          </p:nvPr>
        </p:nvSpPr>
        <p:spPr/>
        <p:txBody>
          <a:bodyPr/>
          <a:lstStyle/>
          <a:p>
            <a:pPr marL="0" indent="0">
              <a:buNone/>
            </a:pPr>
            <a:endParaRPr lang="el-GR" dirty="0"/>
          </a:p>
          <a:p>
            <a:pPr marL="0" indent="0" algn="ctr">
              <a:buNone/>
            </a:pPr>
            <a:r>
              <a:rPr lang="el-GR" sz="4000" b="1"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ΙΟΥΛΙΟΣ ΒΕΡΝ</a:t>
            </a:r>
          </a:p>
          <a:p>
            <a:pPr marL="0" indent="0">
              <a:buNone/>
            </a:pPr>
            <a:endParaRPr lang="el-GR" dirty="0"/>
          </a:p>
          <a:p>
            <a:pPr marL="0" indent="0">
              <a:buNone/>
            </a:pPr>
            <a:endParaRPr lang="el-GR" dirty="0"/>
          </a:p>
          <a:p>
            <a:pPr marL="0" indent="0">
              <a:buNone/>
            </a:pPr>
            <a:endParaRPr lang="el-GR" dirty="0"/>
          </a:p>
          <a:p>
            <a:pPr marL="0" indent="0">
              <a:buNone/>
            </a:pPr>
            <a:endParaRPr lang="el-GR" dirty="0"/>
          </a:p>
          <a:p>
            <a:pPr marL="0" indent="0" algn="ctr">
              <a:buNone/>
            </a:pPr>
            <a:r>
              <a:rPr lang="el-GR" dirty="0"/>
              <a:t>Μαθητής: Βασίλης Βρυώνης</a:t>
            </a:r>
          </a:p>
          <a:p>
            <a:pPr marL="0" indent="0" algn="ctr">
              <a:buNone/>
            </a:pPr>
            <a:r>
              <a:rPr lang="el-GR" dirty="0"/>
              <a:t>Τάξη: Β1</a:t>
            </a:r>
          </a:p>
        </p:txBody>
      </p:sp>
    </p:spTree>
    <p:extLst>
      <p:ext uri="{BB962C8B-B14F-4D97-AF65-F5344CB8AC3E}">
        <p14:creationId xmlns:p14="http://schemas.microsoft.com/office/powerpoint/2010/main" val="203776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περιεχομένου 4">
            <a:extLst>
              <a:ext uri="{FF2B5EF4-FFF2-40B4-BE49-F238E27FC236}">
                <a16:creationId xmlns:a16="http://schemas.microsoft.com/office/drawing/2014/main" id="{433040A2-4593-A29A-41E9-895FC80D8FF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45169" y="315507"/>
            <a:ext cx="4278862" cy="5861456"/>
          </a:xfrm>
        </p:spPr>
      </p:pic>
    </p:spTree>
    <p:extLst>
      <p:ext uri="{BB962C8B-B14F-4D97-AF65-F5344CB8AC3E}">
        <p14:creationId xmlns:p14="http://schemas.microsoft.com/office/powerpoint/2010/main" val="2546227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85CB46-4D08-ACA5-ADB9-944134F10484}"/>
              </a:ext>
            </a:extLst>
          </p:cNvPr>
          <p:cNvSpPr>
            <a:spLocks noGrp="1"/>
          </p:cNvSpPr>
          <p:nvPr>
            <p:ph type="title"/>
          </p:nvPr>
        </p:nvSpPr>
        <p:spPr>
          <a:xfrm>
            <a:off x="838200" y="365125"/>
            <a:ext cx="10515600" cy="678229"/>
          </a:xfrm>
        </p:spPr>
        <p:txBody>
          <a:bodyPr>
            <a:normAutofit/>
          </a:bodyPr>
          <a:lstStyle/>
          <a:p>
            <a:r>
              <a:rPr lang="el-GR" sz="3600" b="1"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latin typeface="+mn-lt"/>
              </a:rPr>
              <a:t>Περίληψη</a:t>
            </a:r>
            <a:endParaRPr lang="el-GR" sz="3600" b="1" dirty="0">
              <a:ln w="9525">
                <a:solidFill>
                  <a:sysClr val="windowText" lastClr="000000"/>
                </a:solidFill>
                <a:prstDash val="solid"/>
              </a:ln>
              <a:latin typeface="+mn-lt"/>
            </a:endParaRPr>
          </a:p>
        </p:txBody>
      </p:sp>
      <p:sp>
        <p:nvSpPr>
          <p:cNvPr id="3" name="Θέση περιεχομένου 2">
            <a:extLst>
              <a:ext uri="{FF2B5EF4-FFF2-40B4-BE49-F238E27FC236}">
                <a16:creationId xmlns:a16="http://schemas.microsoft.com/office/drawing/2014/main" id="{35E0F2FE-2B69-F299-5C85-1CAFA5E29297}"/>
              </a:ext>
            </a:extLst>
          </p:cNvPr>
          <p:cNvSpPr>
            <a:spLocks noGrp="1"/>
          </p:cNvSpPr>
          <p:nvPr>
            <p:ph idx="1"/>
          </p:nvPr>
        </p:nvSpPr>
        <p:spPr>
          <a:xfrm>
            <a:off x="838200" y="1184031"/>
            <a:ext cx="10515600" cy="4992932"/>
          </a:xfrm>
        </p:spPr>
        <p:txBody>
          <a:bodyPr>
            <a:normAutofit/>
          </a:bodyPr>
          <a:lstStyle/>
          <a:p>
            <a:pPr marL="0" indent="0" algn="just">
              <a:buNone/>
            </a:pPr>
            <a:r>
              <a:rPr lang="el-GR" sz="2000" dirty="0"/>
              <a:t>Ο Κύριος Φιλέας Φογκ, ένας πλούσιος Άγγλος που ζει στο Λονδίνο, στοιχηματίζει με τα μέλη της Λέσχης του ότι μπορεί να κάνει τον γύρο του κόσμου σε 80 ημέρες. Μαζί με τον νέο του υπηρέτη, τον Πασπαρτού, ξεκινά αμέσως ένα μεγάλο και περιπετειώδες ταξίδι. Στη διαδρομή τους επισκέπτονται πολλές χώρες και συναντούν διάφορες δυσκολίες, όπως καθυστερήσεις, φυσικά εμπόδια και ανθρώπινες παρεμβάσεις.</a:t>
            </a:r>
          </a:p>
          <a:p>
            <a:pPr marL="0" indent="0" algn="just">
              <a:buNone/>
            </a:pPr>
            <a:endParaRPr lang="el-GR" sz="2000" dirty="0"/>
          </a:p>
          <a:p>
            <a:pPr marL="0" indent="0" algn="just">
              <a:buNone/>
            </a:pPr>
            <a:r>
              <a:rPr lang="el-GR" sz="2000" dirty="0"/>
              <a:t>Κατά τη διάρκεια του ταξιδιού, σώζουν μια Ινδή γυναίκα, την Αούντα, και την παίρνουν μαζί τους. Ο αστυνόμος Φιξ, που νομίζει ότι ο Φογκ είναι ληστής τραπέζης, τους καταδιώκει συνεχώς. Παρά τις δυσκολίες, ο Φογκ και η παρέα του καταφέρουν να γυρίσουν στο Λονδίνο και τελικά να κερδίσουν το στοίχημα, επειδή κέρδισαν μια μέρα λόγω της διαφοράς ώρας. Το βιβλίο είναι γεμάτο αγωνία, χιούμορ και ταξιδιωτικές περιγραφές.</a:t>
            </a:r>
          </a:p>
        </p:txBody>
      </p:sp>
    </p:spTree>
    <p:extLst>
      <p:ext uri="{BB962C8B-B14F-4D97-AF65-F5344CB8AC3E}">
        <p14:creationId xmlns:p14="http://schemas.microsoft.com/office/powerpoint/2010/main" val="3362368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749D6D-4956-3ECB-0C95-9B3CE95B73A7}"/>
              </a:ext>
            </a:extLst>
          </p:cNvPr>
          <p:cNvSpPr>
            <a:spLocks noGrp="1"/>
          </p:cNvSpPr>
          <p:nvPr>
            <p:ph type="title"/>
          </p:nvPr>
        </p:nvSpPr>
        <p:spPr>
          <a:xfrm>
            <a:off x="838200" y="365126"/>
            <a:ext cx="10515600" cy="818906"/>
          </a:xfrm>
        </p:spPr>
        <p:txBody>
          <a:bodyPr>
            <a:normAutofit/>
          </a:bodyPr>
          <a:lstStyle/>
          <a:p>
            <a:r>
              <a:rPr lang="el-GR" sz="3600" b="1"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latin typeface="+mn-lt"/>
              </a:rPr>
              <a:t>Ήρωες της Ιστορίας </a:t>
            </a:r>
          </a:p>
        </p:txBody>
      </p:sp>
      <p:sp>
        <p:nvSpPr>
          <p:cNvPr id="3" name="Θέση περιεχομένου 2">
            <a:extLst>
              <a:ext uri="{FF2B5EF4-FFF2-40B4-BE49-F238E27FC236}">
                <a16:creationId xmlns:a16="http://schemas.microsoft.com/office/drawing/2014/main" id="{ED575198-66CC-7C3E-CDAA-16A151E43A68}"/>
              </a:ext>
            </a:extLst>
          </p:cNvPr>
          <p:cNvSpPr>
            <a:spLocks noGrp="1"/>
          </p:cNvSpPr>
          <p:nvPr>
            <p:ph idx="1"/>
          </p:nvPr>
        </p:nvSpPr>
        <p:spPr>
          <a:xfrm>
            <a:off x="398585" y="1184032"/>
            <a:ext cx="11582400" cy="4992931"/>
          </a:xfrm>
        </p:spPr>
        <p:txBody>
          <a:bodyPr>
            <a:normAutofit/>
          </a:bodyPr>
          <a:lstStyle/>
          <a:p>
            <a:pPr>
              <a:buFont typeface="Wingdings" panose="05000000000000000000" pitchFamily="2" charset="2"/>
              <a:buChar char="v"/>
            </a:pPr>
            <a:r>
              <a:rPr lang="el-GR" sz="2000" dirty="0"/>
              <a:t> </a:t>
            </a:r>
            <a:r>
              <a:rPr lang="el-GR" sz="2000" b="1"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Φιλέας Φογκ</a:t>
            </a:r>
            <a:r>
              <a:rPr lang="el-GR" sz="2000" dirty="0"/>
              <a:t>:</a:t>
            </a:r>
          </a:p>
          <a:p>
            <a:pPr marL="0" indent="0" algn="just">
              <a:buNone/>
            </a:pPr>
            <a:r>
              <a:rPr lang="el-GR" sz="2000" dirty="0"/>
              <a:t>     Ο κύριος Φογκ είναι ένας ευγενής και πλούσιος Άγγλος, πολύ αυστηρός και ακριβής. Πιστεύει στην οργάνωση και τη λογική. Παρά το ψυχρό του ύφος, δείχνει γενναιοδωρία και καλοσύνη.</a:t>
            </a:r>
          </a:p>
          <a:p>
            <a:pPr>
              <a:buFont typeface="Wingdings" panose="05000000000000000000" pitchFamily="2" charset="2"/>
              <a:buChar char="v"/>
            </a:pPr>
            <a:r>
              <a:rPr lang="el-GR" sz="2000" dirty="0"/>
              <a:t> </a:t>
            </a:r>
            <a:r>
              <a:rPr lang="el-GR" sz="2000" b="1"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Πασπαρτού</a:t>
            </a:r>
            <a:r>
              <a:rPr lang="el-GR" sz="2000" dirty="0"/>
              <a:t>:</a:t>
            </a:r>
          </a:p>
          <a:p>
            <a:pPr marL="0" indent="0" algn="just">
              <a:buNone/>
            </a:pPr>
            <a:r>
              <a:rPr lang="el-GR" sz="2000" dirty="0"/>
              <a:t>     Ο Πασπαρτού είναι ο καινούριος υπηρέτης του Φογκ, Γάλλος, δραστήριος και με καλή καρδιά. συχνά μπλέκεται σε αστείες καταστάσεις, αλλά είναι πάντα πιστός και βοηθητικός.</a:t>
            </a:r>
          </a:p>
          <a:p>
            <a:pPr algn="just">
              <a:buFont typeface="Wingdings" panose="05000000000000000000" pitchFamily="2" charset="2"/>
              <a:buChar char="v"/>
            </a:pPr>
            <a:r>
              <a:rPr lang="el-GR" sz="2000" dirty="0"/>
              <a:t> </a:t>
            </a:r>
            <a:r>
              <a:rPr lang="el-GR" sz="2000" b="1"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Φιξ</a:t>
            </a:r>
            <a:r>
              <a:rPr lang="el-GR" sz="2000" dirty="0"/>
              <a:t>:</a:t>
            </a:r>
          </a:p>
          <a:p>
            <a:pPr marL="0" indent="0" algn="just">
              <a:buNone/>
            </a:pPr>
            <a:r>
              <a:rPr lang="el-GR" sz="2000" dirty="0"/>
              <a:t>    Αστυνομικός που ακολουθεί τον Φογκ, πιστεύοντας ότι είναι ληστής. Κατά τη διάρκεια του ταξιδιού μπλέκει πολλές φορές τους  ήρωες σε περιπέτειες, αλλά τελικά καταλαβαίνει το λάθος του.</a:t>
            </a:r>
          </a:p>
          <a:p>
            <a:pPr algn="just">
              <a:buFont typeface="Wingdings" panose="05000000000000000000" pitchFamily="2" charset="2"/>
              <a:buChar char="v"/>
            </a:pPr>
            <a:r>
              <a:rPr lang="el-GR" sz="2000" dirty="0"/>
              <a:t> </a:t>
            </a:r>
            <a:r>
              <a:rPr lang="el-GR" sz="2000" b="1"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Αούντα</a:t>
            </a:r>
            <a:r>
              <a:rPr lang="el-GR" sz="2000" dirty="0"/>
              <a:t>: </a:t>
            </a:r>
          </a:p>
          <a:p>
            <a:pPr marL="0" indent="0" algn="just">
              <a:buNone/>
            </a:pPr>
            <a:r>
              <a:rPr lang="el-GR" sz="2000" dirty="0"/>
              <a:t>   Μια Ινδή γυναίκα που σώζεται από τον Φογκ και τον Πασπαρτού. Είναι ευγενική και δυναμική. Ταξιδεύει μαζί τους μέχρι το τέλος και στο τέλος δείχνει πόσο σημαντική είναι για τον Φογκ.</a:t>
            </a:r>
          </a:p>
          <a:p>
            <a:pPr>
              <a:buFont typeface="Wingdings" panose="05000000000000000000" pitchFamily="2" charset="2"/>
              <a:buChar char="v"/>
            </a:pPr>
            <a:endParaRPr lang="el-GR" sz="2000" dirty="0"/>
          </a:p>
          <a:p>
            <a:pPr>
              <a:buFont typeface="Wingdings" panose="05000000000000000000" pitchFamily="2" charset="2"/>
              <a:buChar char="v"/>
            </a:pPr>
            <a:endParaRPr lang="el-GR" sz="2000" dirty="0"/>
          </a:p>
          <a:p>
            <a:pPr>
              <a:buFont typeface="Wingdings" panose="05000000000000000000" pitchFamily="2" charset="2"/>
              <a:buChar char="v"/>
            </a:pPr>
            <a:endParaRPr lang="el-GR" sz="2000" dirty="0"/>
          </a:p>
          <a:p>
            <a:pPr>
              <a:buFont typeface="Wingdings" panose="05000000000000000000" pitchFamily="2" charset="2"/>
              <a:buChar char="v"/>
            </a:pPr>
            <a:endParaRPr lang="el-GR" sz="2000" dirty="0"/>
          </a:p>
        </p:txBody>
      </p:sp>
    </p:spTree>
    <p:extLst>
      <p:ext uri="{BB962C8B-B14F-4D97-AF65-F5344CB8AC3E}">
        <p14:creationId xmlns:p14="http://schemas.microsoft.com/office/powerpoint/2010/main" val="3493091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B49822C-D871-0F63-1F2C-01F4F2F45F7A}"/>
              </a:ext>
            </a:extLst>
          </p:cNvPr>
          <p:cNvSpPr>
            <a:spLocks noGrp="1"/>
          </p:cNvSpPr>
          <p:nvPr>
            <p:ph idx="1"/>
          </p:nvPr>
        </p:nvSpPr>
        <p:spPr>
          <a:xfrm>
            <a:off x="269630" y="246184"/>
            <a:ext cx="11594124" cy="6365632"/>
          </a:xfrm>
        </p:spPr>
        <p:txBody>
          <a:bodyPr>
            <a:normAutofit fontScale="92500" lnSpcReduction="10000"/>
          </a:bodyPr>
          <a:lstStyle/>
          <a:p>
            <a:pPr marL="0" indent="0">
              <a:buNone/>
            </a:pPr>
            <a:r>
              <a:rPr lang="el-GR" sz="2000" b="1" spc="200"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Γενικό Σχόλιο</a:t>
            </a:r>
          </a:p>
          <a:p>
            <a:pPr marL="0" indent="0" algn="just">
              <a:buNone/>
            </a:pPr>
            <a:r>
              <a:rPr lang="el-GR" sz="2000" dirty="0"/>
              <a:t>Το βιβλίο «Ο γύρος του κόσμου σε 80 ημέρες» του Ιουλίου Βερν αποτελεί ένα από τα πιο γνωστά και αγαπημένα έργα της παγκόσμιας λογοτεχνίας. Είναι ένα μυθιστόρημα γεμάτο περιπέτεια, φαντασία και αγωνία, που καταφέρνει να καθηλώσει τον αναγνώστη από την πρώτη μέχρι την τελευταία σελίδα. Η πλοκή είναι καλοδουλεμένη, οι χαρακτήρες ενδιαφέροντες και πολυδιάστατοι, ενώ η εξέλιξη της ιστορίας κρατά ζωντανό το ενδιαφέρον μέχρι το τέλος. Το γενικό μου σχόλιο είναι πολύ θετικό, καθώς πρόκειται για ένα έργο διαχρονικό, που διαβάζεται ευχάριστα από όλες τις ηλικίες.</a:t>
            </a:r>
          </a:p>
          <a:p>
            <a:pPr marL="0" indent="0" algn="just">
              <a:buNone/>
            </a:pPr>
            <a:r>
              <a:rPr lang="el-GR" sz="2000" b="1" spc="200"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Άποψη για την υπόθεση</a:t>
            </a:r>
          </a:p>
          <a:p>
            <a:pPr marL="0" indent="0" algn="just">
              <a:buNone/>
            </a:pPr>
            <a:r>
              <a:rPr lang="el-GR" sz="2000" dirty="0"/>
              <a:t>Η υπόθεση του βιβλίου είναι εξαιρετικά ελκυστική: ο Άγγλος Κύριος </a:t>
            </a:r>
            <a:r>
              <a:rPr lang="el-GR" sz="2000" dirty="0" err="1"/>
              <a:t>Φιλέας</a:t>
            </a:r>
            <a:r>
              <a:rPr lang="el-GR" sz="2000" dirty="0"/>
              <a:t> Φογκ στοιχηματίζει ότι μπορεί να κάνει τον γύρο του κόσμου μέσα σε 80 ημέρες και ξεκινά ένα απίστευτο ταξίδι με τον υπηρέτη του, Πασπαρτού. Η απλότητα της βασικής ιδέας σε συνδυασμό με τα εμπόδια που προκύπτουν στην πορεία, δημιουργούν μια περιπέτεια που δεν κουράζει ποτέ. Ο αναγνώστης ταξιδεύει μαζί τους σε διαφορετικά μέρη του κόσμου, γνωρίζοντας άλλους πολιτισμούς και καταστάσεις, κάτι που κάνει την υπόθεση ακόμα πιο ελκυστική.</a:t>
            </a:r>
          </a:p>
          <a:p>
            <a:pPr marL="0" indent="0" algn="just">
              <a:buNone/>
            </a:pPr>
            <a:r>
              <a:rPr lang="el-GR" sz="2000" b="1" spc="200"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Αισθητικά</a:t>
            </a:r>
            <a:endParaRPr lang="el-GR" sz="2000" spc="200" dirty="0">
              <a:ln w="9525">
                <a:solidFill>
                  <a:sysClr val="windowText" lastClr="000000"/>
                </a:solidFill>
                <a:prstDash val="solid"/>
              </a:ln>
            </a:endParaRPr>
          </a:p>
          <a:p>
            <a:pPr marL="0" indent="0" algn="just">
              <a:buNone/>
            </a:pPr>
            <a:r>
              <a:rPr lang="el-GR" sz="2000" dirty="0"/>
              <a:t>Αισθητικά, το βιβλίο είναι καλοδουλεμένο,  με έντονη φαντασία και κινηματογραφική ροή. Οι περιγραφές είναι ζωντανές και ο αναγνώστης μπορεί εύκολα να φανταστεί τα τοπία, τις πόλεις και τις σκηνές δράσης. Οι αλλαγές τοποθεσιών δίνουν στο έργο ρυθμό και ποικιλία. Η αισθητική του είναι σαφώς επηρεασμένη από την εποχή του </a:t>
            </a:r>
            <a:r>
              <a:rPr lang="el-GR" sz="2000" dirty="0" err="1"/>
              <a:t>19</a:t>
            </a:r>
            <a:r>
              <a:rPr lang="el-GR" sz="2000" baseline="30000" dirty="0" err="1"/>
              <a:t>ου</a:t>
            </a:r>
            <a:r>
              <a:rPr lang="el-GR" sz="2000" dirty="0"/>
              <a:t> αιώνα, με έντονα στοιχεία εξερεύνησης και θαυμασμού για την τεχνολογική πρόοδο της εποχής.</a:t>
            </a:r>
          </a:p>
          <a:p>
            <a:pPr marL="0" indent="0" algn="just">
              <a:buNone/>
            </a:pPr>
            <a:r>
              <a:rPr lang="el-GR" sz="2000" b="1" spc="200"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Γλώσσα</a:t>
            </a:r>
            <a:r>
              <a:rPr lang="el-GR" sz="2000" dirty="0"/>
              <a:t> </a:t>
            </a:r>
          </a:p>
          <a:p>
            <a:pPr marL="0" indent="0" algn="just">
              <a:buNone/>
            </a:pPr>
            <a:r>
              <a:rPr lang="el-GR" sz="2000" dirty="0"/>
              <a:t>Η γλώσσα του Ιουλίου Βερν είναι πλούσια αλλά όχι δύσκολη. Χρησιμοποιεί περιγραφικό ύφος, με έμφαση στις λεπτομέρειες και στις τοποθεσίες. Αν και πρόκειται για μετάφραση στα ελληνικά, η απόδοση παραμένει ευχάριστη και κατανοητή. Ο λόγος του είναι ευγενής και καλλιεργημένος, χωρίς υπερβολές, κάτι που ταιριάζει με τους χαρακτήρες και το ύφος της ιστορίας.</a:t>
            </a:r>
          </a:p>
          <a:p>
            <a:pPr marL="0" indent="0" algn="just">
              <a:buNone/>
            </a:pPr>
            <a:endParaRPr lang="el-GR" sz="1800" dirty="0">
              <a:latin typeface="Georgia" panose="02040502050405020303" pitchFamily="18" charset="0"/>
            </a:endParaRPr>
          </a:p>
        </p:txBody>
      </p:sp>
    </p:spTree>
    <p:extLst>
      <p:ext uri="{BB962C8B-B14F-4D97-AF65-F5344CB8AC3E}">
        <p14:creationId xmlns:p14="http://schemas.microsoft.com/office/powerpoint/2010/main" val="1226227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0B6BC63-A1C3-402E-3706-983D25317303}"/>
              </a:ext>
            </a:extLst>
          </p:cNvPr>
          <p:cNvSpPr>
            <a:spLocks noGrp="1"/>
          </p:cNvSpPr>
          <p:nvPr>
            <p:ph idx="1"/>
          </p:nvPr>
        </p:nvSpPr>
        <p:spPr>
          <a:xfrm>
            <a:off x="328246" y="375138"/>
            <a:ext cx="11476892" cy="6119447"/>
          </a:xfrm>
        </p:spPr>
        <p:txBody>
          <a:bodyPr>
            <a:normAutofit/>
          </a:bodyPr>
          <a:lstStyle/>
          <a:p>
            <a:pPr marL="0" indent="0" algn="just">
              <a:buNone/>
            </a:pPr>
            <a:r>
              <a:rPr lang="el-GR" sz="1900" b="1" spc="200"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Υπάρχουν ανατροπές στην ιστορία;</a:t>
            </a:r>
          </a:p>
          <a:p>
            <a:pPr marL="0" indent="0" algn="just">
              <a:buNone/>
            </a:pPr>
            <a:r>
              <a:rPr lang="el-GR" sz="1900" dirty="0"/>
              <a:t>Ναι, υπάρχουν αρκετές ανατροπές που κρατούν τον αναγνώστη σε εγρήγορση. Πολλές φορές φαίνεται πως το στοίχημα θα χαθεί, αλλά κάθε φορά προκύπτει κάτι που δίνει ελπίδα. Επίσης, η παρουσία του αστυνομικού Φιξ, που νομίζει ότι ο Φογκ είναι ληστής τραπέζης, δημιουργεί παρεξηγήσεις και εμπόδια, προσφέροντας απρόβλεπτες εξελίξεις στην ιστορία.</a:t>
            </a:r>
          </a:p>
          <a:p>
            <a:pPr marL="0" indent="0" algn="just">
              <a:buNone/>
            </a:pPr>
            <a:r>
              <a:rPr lang="el-GR" sz="1900" b="1" spc="200"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Κορύφωση αγωνίας</a:t>
            </a:r>
          </a:p>
          <a:p>
            <a:pPr marL="0" indent="0" algn="just">
              <a:buNone/>
            </a:pPr>
            <a:r>
              <a:rPr lang="el-GR" sz="1900" dirty="0"/>
              <a:t>Η κορύφωση της αγωνίας έρχεται στις τελευταίες σελίδες, όταν φαίνεται πως ο Φογκ έχει αποτύχει και χάνει το στοίχημα για λίγες ώρες. Η αγωνία κορυφώνεται όταν φαίνεται πως όλα χάθηκαν, αλλά μια μικρή λεπτομέρεια (η διαφορά ώρας λόγω της κατεύθυνσης του ταξιδιού) οδηγεί σε μια απρόσμενη και εντυπωσιακή ανατροπή.</a:t>
            </a:r>
          </a:p>
          <a:p>
            <a:pPr marL="0" indent="0" algn="just">
              <a:buNone/>
            </a:pPr>
            <a:r>
              <a:rPr lang="el-GR" sz="1900" b="1" spc="200"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Λύση – Επέμβαση: Πετυχημένη ή όχι;</a:t>
            </a:r>
          </a:p>
          <a:p>
            <a:pPr marL="0" indent="0" algn="just">
              <a:buNone/>
            </a:pPr>
            <a:r>
              <a:rPr lang="el-GR" sz="1900" dirty="0"/>
              <a:t>Η λύση της ιστορίας είναι απολύτως επιτυχημένη. Ο Φογκ τελικά κερδίζει το στοίχημα χάρη στην παρατήρηση του Πασπαρτού ότι κέρδισαν μια μέρα κατά τον γύρο του κόσμου. Παράλληλα, το ταξίδι τον οδηγεί και σε έναν συναισθηματικό ……………, αφού στο τέλος παντρεύεται την Αούντα, μια γυναίκα που έσωσε κατά τη διάρκεια της περιπέτειας. Έτσι, το τέλος είναι όχι μόνο ευτυχές αλλά και συμβολικό.</a:t>
            </a:r>
          </a:p>
          <a:p>
            <a:pPr marL="0" indent="0" algn="just">
              <a:buNone/>
            </a:pPr>
            <a:r>
              <a:rPr lang="el-GR" sz="1900" b="1" spc="200"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Αγαπημένος χαρακτήρας</a:t>
            </a:r>
          </a:p>
          <a:p>
            <a:pPr marL="0" indent="0" algn="just">
              <a:buNone/>
            </a:pPr>
            <a:r>
              <a:rPr lang="el-GR" sz="1900" dirty="0"/>
              <a:t>Ο αγαπημένος μου χαρακτήρας είναι ο Πασπαρτού.  Είναι αστείος, ευγενικός και πιστός στον κύριό του, ενώ πολλές φορές είναι εκείνος που ξελασπώνει την κατάσταση. Παρά τις ατυχίες και τις παρεξηγήσεις, παραμένει αισιόδοξος και βοηθητικός, δίνοντας στο έργο μια δόση ανθρωπιάς και χιούμορ.</a:t>
            </a:r>
          </a:p>
          <a:p>
            <a:pPr marL="0" indent="0" algn="just">
              <a:buNone/>
            </a:pPr>
            <a:endParaRPr lang="el-GR" sz="1800" dirty="0">
              <a:latin typeface="Georgia" panose="02040502050405020303" pitchFamily="18" charset="0"/>
            </a:endParaRPr>
          </a:p>
        </p:txBody>
      </p:sp>
    </p:spTree>
    <p:extLst>
      <p:ext uri="{BB962C8B-B14F-4D97-AF65-F5344CB8AC3E}">
        <p14:creationId xmlns:p14="http://schemas.microsoft.com/office/powerpoint/2010/main" val="3263200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53EC65B-F8FF-C89B-1E53-634D7489DC7C}"/>
              </a:ext>
            </a:extLst>
          </p:cNvPr>
          <p:cNvSpPr>
            <a:spLocks noGrp="1"/>
          </p:cNvSpPr>
          <p:nvPr>
            <p:ph idx="1"/>
          </p:nvPr>
        </p:nvSpPr>
        <p:spPr>
          <a:xfrm>
            <a:off x="410307" y="328246"/>
            <a:ext cx="11289323" cy="6084277"/>
          </a:xfrm>
        </p:spPr>
        <p:txBody>
          <a:bodyPr>
            <a:normAutofit/>
          </a:bodyPr>
          <a:lstStyle/>
          <a:p>
            <a:pPr marL="0" indent="0">
              <a:buNone/>
            </a:pPr>
            <a:r>
              <a:rPr lang="el-GR" sz="2000" b="1" spc="200" dirty="0">
                <a:ln w="9525">
                  <a:solidFill>
                    <a:sysClr val="windowText" lastClr="000000"/>
                  </a:solidFill>
                  <a:prstDash val="solid"/>
                </a:ln>
                <a:solidFill>
                  <a:schemeClr val="accent5"/>
                </a:solidFill>
                <a:effectLst>
                  <a:outerShdw blurRad="12700" dist="38100" dir="2700000" algn="tl" rotWithShape="0">
                    <a:schemeClr val="accent5">
                      <a:lumMod val="60000"/>
                      <a:lumOff val="40000"/>
                    </a:schemeClr>
                  </a:outerShdw>
                </a:effectLst>
              </a:rPr>
              <a:t>Συναισθήματα και Συμπέρασμα</a:t>
            </a:r>
          </a:p>
          <a:p>
            <a:pPr marL="0" indent="0">
              <a:buNone/>
            </a:pPr>
            <a:r>
              <a:rPr lang="el-GR" sz="2000" dirty="0"/>
              <a:t>Διαβάζοντας το βιβλίο ένιωσα θαυμασμό για την επιμονή και τη λογική του Κυρίου Φογκ. Με εντυπωσίασε το πώς κατάφερε να διατηρήσει την ψυχραιμία του σε κάθε δύσκολη στιγμή. γέλασα πολλές φορές με τις αντιδράσεις του Πασπαρτού και αγχώθηκα με τις παρεμβάσεις του Φιξ.</a:t>
            </a:r>
          </a:p>
          <a:p>
            <a:pPr marL="0" indent="0">
              <a:buNone/>
            </a:pPr>
            <a:r>
              <a:rPr lang="el-GR" sz="2000" dirty="0"/>
              <a:t>Μου άρεσε το ότι ταξίδεψαν σε τόσα διαφορετικά μέρη του κόσμου και είδαμε πώς ήταν οι συγκοινωνίες και οι συνθήκες εκείνης της εποχής. Το βιβλίο είναι συναρπαστικό και διασκεδαστικό, γεμάτο περιπέτεια και αγωνία.</a:t>
            </a:r>
          </a:p>
          <a:p>
            <a:pPr marL="0" indent="0">
              <a:buNone/>
            </a:pPr>
            <a:r>
              <a:rPr lang="el-GR" sz="2000" dirty="0"/>
              <a:t>Θα το πρότεινα σε όλους τος συμμαθητές μου, γιατί πέρα από την ψυχαγωγία, μαθαίνουμε και γεωγραφία, πολιτισμούς και την αξία της πίεσης και της επίμονής. Είναι ένα βιβλίο που σε ταξιδεύει κυριολεκτικά και μεταφορικά!</a:t>
            </a:r>
          </a:p>
        </p:txBody>
      </p:sp>
    </p:spTree>
    <p:extLst>
      <p:ext uri="{BB962C8B-B14F-4D97-AF65-F5344CB8AC3E}">
        <p14:creationId xmlns:p14="http://schemas.microsoft.com/office/powerpoint/2010/main" val="3236429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περιεχομένου 4">
            <a:extLst>
              <a:ext uri="{FF2B5EF4-FFF2-40B4-BE49-F238E27FC236}">
                <a16:creationId xmlns:a16="http://schemas.microsoft.com/office/drawing/2014/main" id="{EE7A14C5-AD98-0ADF-A7C0-4858FD374A2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0214" y="544143"/>
            <a:ext cx="11277600" cy="5394087"/>
          </a:xfrm>
        </p:spPr>
      </p:pic>
    </p:spTree>
    <p:extLst>
      <p:ext uri="{BB962C8B-B14F-4D97-AF65-F5344CB8AC3E}">
        <p14:creationId xmlns:p14="http://schemas.microsoft.com/office/powerpoint/2010/main" val="98842545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1011</Words>
  <Application>Microsoft Office PowerPoint</Application>
  <PresentationFormat>Ευρεία οθόνη</PresentationFormat>
  <Paragraphs>44</Paragraphs>
  <Slides>8</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8</vt:i4>
      </vt:variant>
    </vt:vector>
  </HeadingPairs>
  <TitlesOfParts>
    <vt:vector size="14" baseType="lpstr">
      <vt:lpstr>Arial</vt:lpstr>
      <vt:lpstr>Calibri</vt:lpstr>
      <vt:lpstr>Calibri Light</vt:lpstr>
      <vt:lpstr>Georgia</vt:lpstr>
      <vt:lpstr>Wingdings</vt:lpstr>
      <vt:lpstr>Θέμα του Office</vt:lpstr>
      <vt:lpstr>Ο ΓΥΡΟΣ ΤΟΥ ΚΟΣΜΟΥ ΣΕ  80 ΗΜΕΡΕΣ </vt:lpstr>
      <vt:lpstr>Παρουσίαση του PowerPoint</vt:lpstr>
      <vt:lpstr>Περίληψη</vt:lpstr>
      <vt:lpstr>Ήρωες της Ιστορίας </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4</cp:revision>
  <dcterms:created xsi:type="dcterms:W3CDTF">2025-05-15T12:21:58Z</dcterms:created>
  <dcterms:modified xsi:type="dcterms:W3CDTF">2025-05-15T17:20:56Z</dcterms:modified>
</cp:coreProperties>
</file>